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63" r:id="rId5"/>
    <p:sldId id="262" r:id="rId6"/>
    <p:sldId id="261" r:id="rId7"/>
    <p:sldId id="260"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339966"/>
    <a:srgbClr val="660033"/>
    <a:srgbClr val="FF66CC"/>
    <a:srgbClr val="FF6600"/>
    <a:srgbClr val="FFFF00"/>
    <a:srgbClr val="FFCC66"/>
    <a:srgbClr val="009900"/>
    <a:srgbClr val="CC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3" d="100"/>
          <a:sy n="73" d="100"/>
        </p:scale>
        <p:origin x="-189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7B20D-EAE4-4AFB-9F37-6898CC95048B}" type="datetimeFigureOut">
              <a:rPr lang="ru-RU" smtClean="0"/>
              <a:pPr/>
              <a:t>14.10.2014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A65C1-F495-44E4-B5DB-0FB0F4776467}" type="slidenum">
              <a:rPr lang="ru-RU" smtClean="0"/>
              <a:pPr/>
              <a:t>‹#›</a:t>
            </a:fld>
            <a:endParaRPr lang="ru-RU"/>
          </a:p>
        </p:txBody>
      </p:sp>
    </p:spTree>
    <p:extLst>
      <p:ext uri="{BB962C8B-B14F-4D97-AF65-F5344CB8AC3E}">
        <p14:creationId xmlns:p14="http://schemas.microsoft.com/office/powerpoint/2010/main" xmlns="" val="2150905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4FA65C1-F495-44E4-B5DB-0FB0F4776467}" type="slidenum">
              <a:rPr lang="ru-RU" smtClean="0"/>
              <a:pPr/>
              <a:t>43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41454699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324148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173839672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104342475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12386498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199887098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25755886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322941977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19579993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16692053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6EEBBF-9155-4C47-AB27-F5B9DEEB32ED}"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35546006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EEBBF-9155-4C47-AB27-F5B9DEEB32ED}" type="datetimeFigureOut">
              <a:rPr lang="ru-RU" smtClean="0"/>
              <a:pPr/>
              <a:t>14.10.2014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B1FF-530F-4538-8B5E-6755560797A1}" type="slidenum">
              <a:rPr lang="ru-RU" smtClean="0"/>
              <a:pPr/>
              <a:t>‹#›</a:t>
            </a:fld>
            <a:endParaRPr lang="ru-RU"/>
          </a:p>
        </p:txBody>
      </p:sp>
    </p:spTree>
    <p:extLst>
      <p:ext uri="{BB962C8B-B14F-4D97-AF65-F5344CB8AC3E}">
        <p14:creationId xmlns:p14="http://schemas.microsoft.com/office/powerpoint/2010/main" xmlns="" val="173675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6.xml"/><Relationship Id="rId18" Type="http://schemas.openxmlformats.org/officeDocument/2006/relationships/slide" Target="slide36.xml"/><Relationship Id="rId3" Type="http://schemas.openxmlformats.org/officeDocument/2006/relationships/slide" Target="slide3.xml"/><Relationship Id="rId21" Type="http://schemas.openxmlformats.org/officeDocument/2006/relationships/slide" Target="slide42.xml"/><Relationship Id="rId7" Type="http://schemas.openxmlformats.org/officeDocument/2006/relationships/slide" Target="slide13.xml"/><Relationship Id="rId12" Type="http://schemas.openxmlformats.org/officeDocument/2006/relationships/slide" Target="slide24.xml"/><Relationship Id="rId17" Type="http://schemas.openxmlformats.org/officeDocument/2006/relationships/slide" Target="slide34.xml"/><Relationship Id="rId2" Type="http://schemas.openxmlformats.org/officeDocument/2006/relationships/image" Target="../media/image4.jpeg"/><Relationship Id="rId16" Type="http://schemas.openxmlformats.org/officeDocument/2006/relationships/slide" Target="slide32.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2.xml"/><Relationship Id="rId24" Type="http://schemas.openxmlformats.org/officeDocument/2006/relationships/slide" Target="slide48.xml"/><Relationship Id="rId5" Type="http://schemas.openxmlformats.org/officeDocument/2006/relationships/slide" Target="slide9.xml"/><Relationship Id="rId15" Type="http://schemas.openxmlformats.org/officeDocument/2006/relationships/slide" Target="slide30.xml"/><Relationship Id="rId23" Type="http://schemas.openxmlformats.org/officeDocument/2006/relationships/slide" Target="slide46.xml"/><Relationship Id="rId10" Type="http://schemas.openxmlformats.org/officeDocument/2006/relationships/slide" Target="slide19.xml"/><Relationship Id="rId19" Type="http://schemas.openxmlformats.org/officeDocument/2006/relationships/slide" Target="slide38.xml"/><Relationship Id="rId4" Type="http://schemas.openxmlformats.org/officeDocument/2006/relationships/slide" Target="slide7.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slide" Target="slide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puteshestvie32.ru/content/vinnyy-zamok" TargetMode="External"/><Relationship Id="rId2" Type="http://schemas.openxmlformats.org/officeDocument/2006/relationships/hyperlink" Target="http://www.scilib.debryansk.ru/"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puteshestvie32.ru/content/vinnyy-zamok" TargetMode="External"/><Relationship Id="rId2" Type="http://schemas.openxmlformats.org/officeDocument/2006/relationships/hyperlink" Target="http://www.scilib.debryansk.r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389070"/>
            <a:ext cx="6948264" cy="3046988"/>
          </a:xfrm>
          <a:prstGeom prst="rect">
            <a:avLst/>
          </a:prstGeom>
          <a:noFill/>
          <a:ln>
            <a:noFill/>
          </a:ln>
        </p:spPr>
        <p:txBody>
          <a:bodyPr wrap="square" rtlCol="0">
            <a:spAutoFit/>
          </a:bodyPr>
          <a:lstStyle/>
          <a:p>
            <a:pPr algn="ctr"/>
            <a:r>
              <a:rPr lang="ru-RU" sz="2400" b="1" dirty="0">
                <a:solidFill>
                  <a:srgbClr val="7030A0"/>
                </a:solidFill>
                <a:effectLst>
                  <a:outerShdw blurRad="38100" dist="38100" dir="2700000" algn="tl">
                    <a:srgbClr val="000000">
                      <a:alpha val="43137"/>
                    </a:srgbClr>
                  </a:outerShdw>
                </a:effectLst>
              </a:rPr>
              <a:t>Конкурс презентаций к 70-летию образования Брянской области</a:t>
            </a:r>
          </a:p>
          <a:p>
            <a:pPr algn="ctr"/>
            <a:r>
              <a:rPr lang="ru-RU" sz="2400" b="1" dirty="0">
                <a:solidFill>
                  <a:srgbClr val="7030A0"/>
                </a:solidFill>
                <a:effectLst>
                  <a:outerShdw blurRad="38100" dist="38100" dir="2700000" algn="tl">
                    <a:srgbClr val="000000">
                      <a:alpha val="43137"/>
                    </a:srgbClr>
                  </a:outerShdw>
                </a:effectLst>
              </a:rPr>
              <a:t>«Занимательная экскурсия: </a:t>
            </a:r>
            <a:endParaRPr lang="ru-RU" sz="2400" b="1" dirty="0" smtClean="0">
              <a:solidFill>
                <a:srgbClr val="7030A0"/>
              </a:solidFill>
              <a:effectLst>
                <a:outerShdw blurRad="38100" dist="38100" dir="2700000" algn="tl">
                  <a:srgbClr val="000000">
                    <a:alpha val="43137"/>
                  </a:srgbClr>
                </a:outerShdw>
              </a:effectLst>
            </a:endParaRPr>
          </a:p>
          <a:p>
            <a:pPr algn="ctr"/>
            <a:r>
              <a:rPr lang="ru-RU" sz="2400" b="1" dirty="0" smtClean="0">
                <a:solidFill>
                  <a:srgbClr val="7030A0"/>
                </a:solidFill>
                <a:effectLst>
                  <a:outerShdw blurRad="38100" dist="38100" dir="2700000" algn="tl">
                    <a:srgbClr val="000000">
                      <a:alpha val="43137"/>
                    </a:srgbClr>
                  </a:outerShdw>
                </a:effectLst>
              </a:rPr>
              <a:t>Брянск </a:t>
            </a:r>
            <a:r>
              <a:rPr lang="ru-RU" sz="2400" b="1" dirty="0">
                <a:solidFill>
                  <a:srgbClr val="7030A0"/>
                </a:solidFill>
                <a:effectLst>
                  <a:outerShdw blurRad="38100" dist="38100" dir="2700000" algn="tl">
                    <a:srgbClr val="000000">
                      <a:alpha val="43137"/>
                    </a:srgbClr>
                  </a:outerShdw>
                </a:effectLst>
              </a:rPr>
              <a:t>и Брянская область»</a:t>
            </a:r>
          </a:p>
          <a:p>
            <a:pPr algn="ctr"/>
            <a:r>
              <a:rPr lang="ru-RU" sz="2400" b="1" dirty="0">
                <a:solidFill>
                  <a:srgbClr val="7030A0"/>
                </a:solidFill>
                <a:effectLst>
                  <a:outerShdw blurRad="38100" dist="38100" dir="2700000" algn="tl">
                    <a:srgbClr val="000000">
                      <a:alpha val="43137"/>
                    </a:srgbClr>
                  </a:outerShdw>
                </a:effectLst>
              </a:rPr>
              <a:t>Брянский филиал Российского экономического университета </a:t>
            </a:r>
            <a:endParaRPr lang="ru-RU" sz="2400" b="1" dirty="0" smtClean="0">
              <a:solidFill>
                <a:srgbClr val="7030A0"/>
              </a:solidFill>
              <a:effectLst>
                <a:outerShdw blurRad="38100" dist="38100" dir="2700000" algn="tl">
                  <a:srgbClr val="000000">
                    <a:alpha val="43137"/>
                  </a:srgbClr>
                </a:outerShdw>
              </a:effectLst>
            </a:endParaRPr>
          </a:p>
          <a:p>
            <a:pPr algn="ctr"/>
            <a:r>
              <a:rPr lang="ru-RU" sz="2400" b="1" dirty="0" smtClean="0">
                <a:solidFill>
                  <a:srgbClr val="7030A0"/>
                </a:solidFill>
                <a:effectLst>
                  <a:outerShdw blurRad="38100" dist="38100" dir="2700000" algn="tl">
                    <a:srgbClr val="000000">
                      <a:alpha val="43137"/>
                    </a:srgbClr>
                  </a:outerShdw>
                </a:effectLst>
              </a:rPr>
              <a:t>имени </a:t>
            </a:r>
            <a:r>
              <a:rPr lang="ru-RU" sz="2400" b="1" dirty="0" err="1">
                <a:solidFill>
                  <a:srgbClr val="7030A0"/>
                </a:solidFill>
                <a:effectLst>
                  <a:outerShdw blurRad="38100" dist="38100" dir="2700000" algn="tl">
                    <a:srgbClr val="000000">
                      <a:alpha val="43137"/>
                    </a:srgbClr>
                  </a:outerShdw>
                </a:effectLst>
              </a:rPr>
              <a:t>Г.В.Плеханова</a:t>
            </a:r>
            <a:endParaRPr lang="ru-RU" sz="2400" b="1" dirty="0">
              <a:solidFill>
                <a:srgbClr val="7030A0"/>
              </a:solidFill>
              <a:effectLst>
                <a:outerShdw blurRad="38100" dist="38100" dir="2700000" algn="tl">
                  <a:srgbClr val="000000">
                    <a:alpha val="43137"/>
                  </a:srgbClr>
                </a:outerShdw>
              </a:effectLst>
            </a:endParaRPr>
          </a:p>
          <a:p>
            <a:pPr algn="ctr"/>
            <a:r>
              <a:rPr lang="ru-RU" sz="2400" b="1" dirty="0">
                <a:solidFill>
                  <a:srgbClr val="7030A0"/>
                </a:solidFill>
                <a:effectLst>
                  <a:outerShdw blurRad="38100" dist="38100" dir="2700000" algn="tl">
                    <a:srgbClr val="000000">
                      <a:alpha val="43137"/>
                    </a:srgbClr>
                  </a:outerShdw>
                </a:effectLst>
              </a:rPr>
              <a:t>Тема: Брянск торговый</a:t>
            </a:r>
          </a:p>
        </p:txBody>
      </p:sp>
      <p:sp>
        <p:nvSpPr>
          <p:cNvPr id="5" name="TextBox 4"/>
          <p:cNvSpPr txBox="1"/>
          <p:nvPr/>
        </p:nvSpPr>
        <p:spPr>
          <a:xfrm>
            <a:off x="179512" y="3717032"/>
            <a:ext cx="6552728" cy="2677656"/>
          </a:xfrm>
          <a:prstGeom prst="rect">
            <a:avLst/>
          </a:prstGeom>
          <a:noFill/>
        </p:spPr>
        <p:txBody>
          <a:bodyPr wrap="square" rtlCol="0">
            <a:spAutoFit/>
          </a:bodyPr>
          <a:lstStyle/>
          <a:p>
            <a:pPr algn="ctr"/>
            <a:r>
              <a:rPr lang="de-DE" sz="2400" b="1" i="1" dirty="0">
                <a:solidFill>
                  <a:srgbClr val="FF0000"/>
                </a:solidFill>
                <a:effectLst>
                  <a:outerShdw blurRad="38100" dist="38100" dir="2700000" algn="tl">
                    <a:srgbClr val="000000">
                      <a:alpha val="43137"/>
                    </a:srgbClr>
                  </a:outerShdw>
                </a:effectLst>
              </a:rPr>
              <a:t>Präsentationswettbewerb zum 70-jährigen Jubiläum der Gründung der Region Brjansk.</a:t>
            </a:r>
            <a:endParaRPr lang="ru-RU" sz="2400" b="1" i="1" dirty="0">
              <a:solidFill>
                <a:srgbClr val="FF0000"/>
              </a:solidFill>
              <a:effectLst>
                <a:outerShdw blurRad="38100" dist="38100" dir="2700000" algn="tl">
                  <a:srgbClr val="000000">
                    <a:alpha val="43137"/>
                  </a:srgbClr>
                </a:outerShdw>
              </a:effectLst>
            </a:endParaRPr>
          </a:p>
          <a:p>
            <a:pPr algn="ctr"/>
            <a:r>
              <a:rPr lang="de-DE" sz="2400" b="1" i="1" dirty="0">
                <a:solidFill>
                  <a:srgbClr val="FF0000"/>
                </a:solidFill>
                <a:effectLst>
                  <a:outerShdw blurRad="38100" dist="38100" dir="2700000" algn="tl">
                    <a:srgbClr val="000000">
                      <a:alpha val="43137"/>
                    </a:srgbClr>
                  </a:outerShdw>
                </a:effectLst>
              </a:rPr>
              <a:t>„Interessanter Ausflug: </a:t>
            </a:r>
            <a:endParaRPr lang="ru-RU" sz="2400" b="1" i="1" dirty="0" smtClean="0">
              <a:solidFill>
                <a:srgbClr val="FF0000"/>
              </a:solidFill>
              <a:effectLst>
                <a:outerShdw blurRad="38100" dist="38100" dir="2700000" algn="tl">
                  <a:srgbClr val="000000">
                    <a:alpha val="43137"/>
                  </a:srgbClr>
                </a:outerShdw>
              </a:effectLst>
            </a:endParaRPr>
          </a:p>
          <a:p>
            <a:pPr algn="ctr"/>
            <a:r>
              <a:rPr lang="de-DE" sz="2400" b="1" i="1" dirty="0" smtClean="0">
                <a:solidFill>
                  <a:srgbClr val="FF0000"/>
                </a:solidFill>
                <a:effectLst>
                  <a:outerShdw blurRad="38100" dist="38100" dir="2700000" algn="tl">
                    <a:srgbClr val="000000">
                      <a:alpha val="43137"/>
                    </a:srgbClr>
                  </a:outerShdw>
                </a:effectLst>
              </a:rPr>
              <a:t>Brjansk </a:t>
            </a:r>
            <a:r>
              <a:rPr lang="de-DE" sz="2400" b="1" i="1" dirty="0">
                <a:solidFill>
                  <a:srgbClr val="FF0000"/>
                </a:solidFill>
                <a:effectLst>
                  <a:outerShdw blurRad="38100" dist="38100" dir="2700000" algn="tl">
                    <a:srgbClr val="000000">
                      <a:alpha val="43137"/>
                    </a:srgbClr>
                  </a:outerShdw>
                </a:effectLst>
              </a:rPr>
              <a:t>– Stadt und Region“</a:t>
            </a:r>
            <a:endParaRPr lang="ru-RU" sz="2400" b="1" i="1" dirty="0">
              <a:solidFill>
                <a:srgbClr val="FF0000"/>
              </a:solidFill>
              <a:effectLst>
                <a:outerShdw blurRad="38100" dist="38100" dir="2700000" algn="tl">
                  <a:srgbClr val="000000">
                    <a:alpha val="43137"/>
                  </a:srgbClr>
                </a:outerShdw>
              </a:effectLst>
            </a:endParaRPr>
          </a:p>
          <a:p>
            <a:pPr algn="ctr"/>
            <a:r>
              <a:rPr lang="de-DE" sz="2400" b="1" i="1" dirty="0">
                <a:solidFill>
                  <a:srgbClr val="FF0000"/>
                </a:solidFill>
                <a:effectLst>
                  <a:outerShdw blurRad="38100" dist="38100" dir="2700000" algn="tl">
                    <a:srgbClr val="000000">
                      <a:alpha val="43137"/>
                    </a:srgbClr>
                  </a:outerShdw>
                </a:effectLst>
              </a:rPr>
              <a:t>Die Russische Wirtschaftliche </a:t>
            </a:r>
            <a:r>
              <a:rPr lang="de-DE" sz="2400" b="1" i="1" dirty="0" err="1">
                <a:solidFill>
                  <a:srgbClr val="FF0000"/>
                </a:solidFill>
                <a:effectLst>
                  <a:outerShdw blurRad="38100" dist="38100" dir="2700000" algn="tl">
                    <a:srgbClr val="000000">
                      <a:alpha val="43137"/>
                    </a:srgbClr>
                  </a:outerShdw>
                </a:effectLst>
              </a:rPr>
              <a:t>Plechanow</a:t>
            </a:r>
            <a:r>
              <a:rPr lang="de-DE" sz="2400" b="1" i="1" dirty="0">
                <a:solidFill>
                  <a:srgbClr val="FF0000"/>
                </a:solidFill>
                <a:effectLst>
                  <a:outerShdw blurRad="38100" dist="38100" dir="2700000" algn="tl">
                    <a:srgbClr val="000000">
                      <a:alpha val="43137"/>
                    </a:srgbClr>
                  </a:outerShdw>
                </a:effectLst>
              </a:rPr>
              <a:t>-Universität, Filiale in Brjansk</a:t>
            </a:r>
            <a:endParaRPr lang="ru-RU" sz="2400" b="1" i="1" dirty="0">
              <a:solidFill>
                <a:srgbClr val="FF0000"/>
              </a:solidFill>
              <a:effectLst>
                <a:outerShdw blurRad="38100" dist="38100" dir="2700000" algn="tl">
                  <a:srgbClr val="000000">
                    <a:alpha val="43137"/>
                  </a:srgbClr>
                </a:outerShdw>
              </a:effectLst>
            </a:endParaRPr>
          </a:p>
          <a:p>
            <a:pPr algn="ctr"/>
            <a:r>
              <a:rPr lang="de-DE" sz="2400" b="1" i="1" dirty="0">
                <a:solidFill>
                  <a:srgbClr val="FF0000"/>
                </a:solidFill>
                <a:effectLst>
                  <a:outerShdw blurRad="38100" dist="38100" dir="2700000" algn="tl">
                    <a:srgbClr val="000000">
                      <a:alpha val="43137"/>
                    </a:srgbClr>
                  </a:outerShdw>
                </a:effectLst>
              </a:rPr>
              <a:t>Thema: Brjansk als Handelsstadt</a:t>
            </a:r>
            <a:endParaRPr lang="ru-RU" sz="2400" b="1" i="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91235" y="470992"/>
            <a:ext cx="1872208" cy="1656184"/>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732240" y="4725144"/>
            <a:ext cx="2088232" cy="1872208"/>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090145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25" accel="50000" decel="50000" autoRev="1" fill="hold">
                                          <p:stCondLst>
                                            <p:cond delay="0"/>
                                          </p:stCondLst>
                                        </p:cTn>
                                        <p:tgtEl>
                                          <p:spTgt spid="4"/>
                                        </p:tgtEl>
                                        <p:attrNameLst>
                                          <p:attrName>ppt_x</p:attrName>
                                          <p:attrName>ppt_y</p:attrName>
                                        </p:attrNameLst>
                                      </p:cBhvr>
                                    </p:animMotion>
                                    <p:animRot by="1500000">
                                      <p:cBhvr>
                                        <p:cTn id="7" dur="63" fill="hold">
                                          <p:stCondLst>
                                            <p:cond delay="0"/>
                                          </p:stCondLst>
                                        </p:cTn>
                                        <p:tgtEl>
                                          <p:spTgt spid="4"/>
                                        </p:tgtEl>
                                        <p:attrNameLst>
                                          <p:attrName>r</p:attrName>
                                        </p:attrNameLst>
                                      </p:cBhvr>
                                    </p:animRot>
                                    <p:animRot by="-1500000">
                                      <p:cBhvr>
                                        <p:cTn id="8" dur="63" fill="hold">
                                          <p:stCondLst>
                                            <p:cond delay="63"/>
                                          </p:stCondLst>
                                        </p:cTn>
                                        <p:tgtEl>
                                          <p:spTgt spid="4"/>
                                        </p:tgtEl>
                                        <p:attrNameLst>
                                          <p:attrName>r</p:attrName>
                                        </p:attrNameLst>
                                      </p:cBhvr>
                                    </p:animRot>
                                    <p:animRot by="-1500000">
                                      <p:cBhvr>
                                        <p:cTn id="9" dur="63" fill="hold">
                                          <p:stCondLst>
                                            <p:cond delay="125"/>
                                          </p:stCondLst>
                                        </p:cTn>
                                        <p:tgtEl>
                                          <p:spTgt spid="4"/>
                                        </p:tgtEl>
                                        <p:attrNameLst>
                                          <p:attrName>r</p:attrName>
                                        </p:attrNameLst>
                                      </p:cBhvr>
                                    </p:animRot>
                                    <p:animRot by="1500000">
                                      <p:cBhvr>
                                        <p:cTn id="10" dur="63" fill="hold">
                                          <p:stCondLst>
                                            <p:cond delay="188"/>
                                          </p:stCondLst>
                                        </p:cTn>
                                        <p:tgtEl>
                                          <p:spTgt spid="4"/>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125" accel="50000" decel="50000" autoRev="1" fill="hold">
                                          <p:stCondLst>
                                            <p:cond delay="0"/>
                                          </p:stCondLst>
                                        </p:cTn>
                                        <p:tgtEl>
                                          <p:spTgt spid="5"/>
                                        </p:tgtEl>
                                        <p:attrNameLst>
                                          <p:attrName>ppt_x</p:attrName>
                                          <p:attrName>ppt_y</p:attrName>
                                        </p:attrNameLst>
                                      </p:cBhvr>
                                    </p:animMotion>
                                    <p:animRot by="1500000">
                                      <p:cBhvr>
                                        <p:cTn id="13" dur="63" fill="hold">
                                          <p:stCondLst>
                                            <p:cond delay="0"/>
                                          </p:stCondLst>
                                        </p:cTn>
                                        <p:tgtEl>
                                          <p:spTgt spid="5"/>
                                        </p:tgtEl>
                                        <p:attrNameLst>
                                          <p:attrName>r</p:attrName>
                                        </p:attrNameLst>
                                      </p:cBhvr>
                                    </p:animRot>
                                    <p:animRot by="-1500000">
                                      <p:cBhvr>
                                        <p:cTn id="14" dur="63" fill="hold">
                                          <p:stCondLst>
                                            <p:cond delay="63"/>
                                          </p:stCondLst>
                                        </p:cTn>
                                        <p:tgtEl>
                                          <p:spTgt spid="5"/>
                                        </p:tgtEl>
                                        <p:attrNameLst>
                                          <p:attrName>r</p:attrName>
                                        </p:attrNameLst>
                                      </p:cBhvr>
                                    </p:animRot>
                                    <p:animRot by="-1500000">
                                      <p:cBhvr>
                                        <p:cTn id="15" dur="63" fill="hold">
                                          <p:stCondLst>
                                            <p:cond delay="125"/>
                                          </p:stCondLst>
                                        </p:cTn>
                                        <p:tgtEl>
                                          <p:spTgt spid="5"/>
                                        </p:tgtEl>
                                        <p:attrNameLst>
                                          <p:attrName>r</p:attrName>
                                        </p:attrNameLst>
                                      </p:cBhvr>
                                    </p:animRot>
                                    <p:animRot by="1500000">
                                      <p:cBhvr>
                                        <p:cTn id="16" dur="63" fill="hold">
                                          <p:stCondLst>
                                            <p:cond delay="188"/>
                                          </p:stCondLst>
                                        </p:cTn>
                                        <p:tgtEl>
                                          <p:spTgt spid="5"/>
                                        </p:tgtEl>
                                        <p:attrNameLst>
                                          <p:attrName>r</p:attrName>
                                        </p:attrNameLst>
                                      </p:cBhvr>
                                    </p:animRot>
                                  </p:childTnLst>
                                </p:cTn>
                              </p:par>
                              <p:par>
                                <p:cTn id="17" presetID="21" presetClass="entr" presetSubtype="8"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8)">
                                      <p:cBhvr>
                                        <p:cTn id="19" dur="3000"/>
                                        <p:tgtEl>
                                          <p:spTgt spid="6"/>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8)">
                                      <p:cBhvr>
                                        <p:cTn id="2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1"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424936" cy="3231654"/>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Торговая школа</a:t>
            </a:r>
          </a:p>
          <a:p>
            <a:r>
              <a:rPr lang="ru-RU" sz="2000" dirty="0" smtClean="0"/>
              <a:t>   Спустившись </a:t>
            </a:r>
            <a:r>
              <a:rPr lang="ru-RU" sz="2000" dirty="0"/>
              <a:t>к подножию Петровской горы на историческую Московскую улицу, слева от нас по современному адресу: улица Калинина, 177 располагается бывшая торговая школа. Её строительство осуществили братья </a:t>
            </a:r>
            <a:r>
              <a:rPr lang="ru-RU" sz="2000" dirty="0" err="1"/>
              <a:t>Могилевцевы</a:t>
            </a:r>
            <a:r>
              <a:rPr lang="ru-RU" sz="2000" dirty="0"/>
              <a:t>, которые считали, что люди, ведущие торговлю, должны быть к этому научно подготовлены. В построенном и переданном городу здании первое занятие началось 1 сентября 1909 года. Основными дисциплинами в торговой школе были бухгалтерия, коммерция и товароведение. Во время гражданской войны здесь была трудовая школа, а сейчас – областной наркологический диспансер.</a:t>
            </a:r>
          </a:p>
        </p:txBody>
      </p:sp>
      <p:sp>
        <p:nvSpPr>
          <p:cNvPr id="3" name="TextBox 2"/>
          <p:cNvSpPr txBox="1"/>
          <p:nvPr/>
        </p:nvSpPr>
        <p:spPr>
          <a:xfrm>
            <a:off x="215516" y="3429000"/>
            <a:ext cx="8496944" cy="2923877"/>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Fachschule für Handel</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Wenn wir zum Fuß </a:t>
            </a:r>
            <a:r>
              <a:rPr lang="de-DE" sz="2000" dirty="0" smtClean="0"/>
              <a:t>des Maria-Schutz-und-Fürbitte-Berges gehen</a:t>
            </a:r>
            <a:r>
              <a:rPr lang="de-DE" sz="2000" dirty="0"/>
              <a:t>, erreichen wir die ehemalige </a:t>
            </a:r>
            <a:r>
              <a:rPr lang="de-DE" sz="2000" dirty="0" smtClean="0"/>
              <a:t>Moskauer Straße </a:t>
            </a:r>
            <a:r>
              <a:rPr lang="de-DE" sz="2000" dirty="0"/>
              <a:t>(heute </a:t>
            </a:r>
            <a:r>
              <a:rPr lang="de-DE" sz="2000" dirty="0" err="1"/>
              <a:t>Kalininstraße</a:t>
            </a:r>
            <a:r>
              <a:rPr lang="de-DE" sz="2000" dirty="0"/>
              <a:t>). Links von uns im Haus </a:t>
            </a:r>
            <a:r>
              <a:rPr lang="de-DE" sz="2000" dirty="0" smtClean="0"/>
              <a:t>177 war </a:t>
            </a:r>
            <a:r>
              <a:rPr lang="de-DE" sz="2000" dirty="0"/>
              <a:t>früher eine Fachschule für Handel. Sie wurde von </a:t>
            </a:r>
            <a:r>
              <a:rPr lang="de-DE" sz="2000" dirty="0" smtClean="0"/>
              <a:t>den Brüdern </a:t>
            </a:r>
            <a:r>
              <a:rPr lang="de-DE" sz="2000" dirty="0" err="1"/>
              <a:t>Mogilewzew</a:t>
            </a:r>
            <a:r>
              <a:rPr lang="de-DE" sz="2000" dirty="0"/>
              <a:t> gebaut, nach deren Meinung alle Kaufleute wissenschaftlich </a:t>
            </a:r>
            <a:r>
              <a:rPr lang="de-DE" sz="2000" dirty="0" smtClean="0"/>
              <a:t>gut ausgebildet sein mussten</a:t>
            </a:r>
            <a:r>
              <a:rPr lang="de-DE" sz="2000" dirty="0"/>
              <a:t>. Der Unterricht in diesem der Stadt übergebenen Gebäude begann am 1.09.1909.  Hier wurden hauptsächlich Buchführung, </a:t>
            </a:r>
            <a:r>
              <a:rPr lang="de-DE" sz="2000" dirty="0" smtClean="0"/>
              <a:t>Wirtschafts- und </a:t>
            </a:r>
            <a:r>
              <a:rPr lang="de-DE" sz="2000" dirty="0"/>
              <a:t>Warenkunde unterrichtet. Während des Bürgerkrieges war hier eine Arbeitsschule, und heute – eine </a:t>
            </a:r>
            <a:r>
              <a:rPr lang="de-DE" sz="2000" dirty="0" smtClean="0"/>
              <a:t>Entwöhnungsanstalt</a:t>
            </a:r>
            <a:r>
              <a:rPr lang="de-DE" sz="2000" dirty="0"/>
              <a: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5990" y="260647"/>
            <a:ext cx="4176197" cy="1354217"/>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Житный город</a:t>
            </a:r>
          </a:p>
          <a:p>
            <a:pPr algn="ctr"/>
            <a:r>
              <a:rPr lang="de-DE" sz="3200" b="1" i="1" dirty="0">
                <a:solidFill>
                  <a:srgbClr val="C00000"/>
                </a:solidFill>
                <a:effectLst>
                  <a:outerShdw blurRad="38100" dist="38100" dir="2700000" algn="tl">
                    <a:srgbClr val="000000">
                      <a:alpha val="43137"/>
                    </a:srgbClr>
                  </a:outerShdw>
                </a:effectLst>
              </a:rPr>
              <a:t>Getreidestadt</a:t>
            </a:r>
            <a:endParaRPr lang="ru-RU" sz="3200" b="1" i="1" dirty="0">
              <a:solidFill>
                <a:srgbClr val="C00000"/>
              </a:solidFill>
              <a:effectLst>
                <a:outerShdw blurRad="38100" dist="38100" dir="2700000" algn="tl">
                  <a:srgbClr val="000000">
                    <a:alpha val="43137"/>
                  </a:srgbClr>
                </a:outerShdw>
              </a:effectLst>
            </a:endParaRPr>
          </a:p>
          <a:p>
            <a:endParaRPr lang="ru-RU" dirty="0"/>
          </a:p>
        </p:txBody>
      </p:sp>
      <p:sp>
        <p:nvSpPr>
          <p:cNvPr id="4" name="Прямоугольник 3"/>
          <p:cNvSpPr/>
          <p:nvPr/>
        </p:nvSpPr>
        <p:spPr>
          <a:xfrm>
            <a:off x="991681" y="1412776"/>
            <a:ext cx="7344816" cy="4752528"/>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par>
                                <p:cTn id="8" presetID="45"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6768752" cy="2000548"/>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Житный город</a:t>
            </a:r>
          </a:p>
          <a:p>
            <a:r>
              <a:rPr lang="ru-RU" sz="2000" dirty="0" smtClean="0"/>
              <a:t>   А </a:t>
            </a:r>
            <a:r>
              <a:rPr lang="ru-RU" sz="2000" dirty="0"/>
              <a:t>прямо перед нами расположено место, которое раньше называлось Житный город. Это была укрепленная территория, где размещались продовольственные склады и соляные хранилища. Затем он уступил место Пушечному двору. В </a:t>
            </a:r>
            <a:r>
              <a:rPr lang="en-US" sz="2000" dirty="0"/>
              <a:t>XVIII</a:t>
            </a:r>
            <a:r>
              <a:rPr lang="ru-RU" sz="2000" dirty="0"/>
              <a:t> веке на его месте был сооружен «Арсенал».</a:t>
            </a:r>
          </a:p>
        </p:txBody>
      </p:sp>
      <p:sp>
        <p:nvSpPr>
          <p:cNvPr id="3" name="TextBox 2"/>
          <p:cNvSpPr txBox="1"/>
          <p:nvPr/>
        </p:nvSpPr>
        <p:spPr>
          <a:xfrm>
            <a:off x="1331640" y="3284984"/>
            <a:ext cx="6624736" cy="2000548"/>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Getreidestadt</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Direkt vor uns ist ein Ort, der früher Getreidestadt hieß. Sie stellte ein befestigtes Gelände dar, wo sich Lebensmittellager und Salzkammern befanden. Später wurde sie vom Kanonenhof abgelöst. Im XVIII. Jahrhundert wurde an dieser Stelle ein Arsenal gebaut.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0504" y="233589"/>
            <a:ext cx="4507047" cy="1077218"/>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Улица Московская</a:t>
            </a:r>
          </a:p>
          <a:p>
            <a:pPr algn="ctr"/>
            <a:r>
              <a:rPr lang="de-DE" sz="3200" b="1" i="1" dirty="0">
                <a:solidFill>
                  <a:srgbClr val="C00000"/>
                </a:solidFill>
                <a:effectLst>
                  <a:outerShdw blurRad="38100" dist="38100" dir="2700000" algn="tl">
                    <a:srgbClr val="000000">
                      <a:alpha val="43137"/>
                    </a:srgbClr>
                  </a:outerShdw>
                </a:effectLst>
              </a:rPr>
              <a:t>Moskauer </a:t>
            </a:r>
            <a:r>
              <a:rPr lang="de-DE" sz="3200" b="1" i="1" dirty="0" smtClean="0">
                <a:solidFill>
                  <a:srgbClr val="C00000"/>
                </a:solidFill>
                <a:effectLst>
                  <a:outerShdw blurRad="38100" dist="38100" dir="2700000" algn="tl">
                    <a:srgbClr val="000000">
                      <a:alpha val="43137"/>
                    </a:srgbClr>
                  </a:outerShdw>
                </a:effectLst>
              </a:rPr>
              <a:t>Straße</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971600" y="1484784"/>
            <a:ext cx="7704856" cy="4464496"/>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653620" y="6133946"/>
            <a:ext cx="2808312" cy="369332"/>
          </a:xfrm>
          <a:prstGeom prst="rect">
            <a:avLst/>
          </a:prstGeom>
          <a:noFill/>
        </p:spPr>
        <p:txBody>
          <a:bodyPr wrap="square" rtlCol="0">
            <a:spAutoFit/>
          </a:bodyPr>
          <a:lstStyle/>
          <a:p>
            <a:pPr algn="ctr"/>
            <a:r>
              <a:rPr lang="ru-RU" b="1" dirty="0" smtClean="0">
                <a:solidFill>
                  <a:srgbClr val="002060"/>
                </a:solidFill>
              </a:rPr>
              <a:t>2-ая пол.</a:t>
            </a:r>
            <a:r>
              <a:rPr lang="en-US" b="1" dirty="0" smtClean="0">
                <a:solidFill>
                  <a:srgbClr val="002060"/>
                </a:solidFill>
              </a:rPr>
              <a:t>XIX</a:t>
            </a:r>
            <a:r>
              <a:rPr lang="ru-RU" b="1" dirty="0" smtClean="0">
                <a:solidFill>
                  <a:srgbClr val="002060"/>
                </a:solidFill>
              </a:rPr>
              <a:t> в.</a:t>
            </a:r>
            <a:endParaRPr lang="ru-RU" b="1" dirty="0">
              <a:solidFill>
                <a:srgbClr val="002060"/>
              </a:solidFill>
            </a:endParaRPr>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6" presetClass="entr" presetSubtype="42" fill="hold" grpId="1"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48680"/>
            <a:ext cx="6984776" cy="2923877"/>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Улица Московская</a:t>
            </a:r>
          </a:p>
          <a:p>
            <a:r>
              <a:rPr lang="ru-RU" sz="2000" dirty="0" smtClean="0"/>
              <a:t>   Сейчас </a:t>
            </a:r>
            <a:r>
              <a:rPr lang="ru-RU" sz="2000" dirty="0"/>
              <a:t>улица Калинина – единая транспортная магистраль брянского Подола. А в конце </a:t>
            </a:r>
            <a:r>
              <a:rPr lang="en-US" sz="2000" dirty="0"/>
              <a:t>XIX</a:t>
            </a:r>
            <a:r>
              <a:rPr lang="ru-RU" sz="2000" dirty="0"/>
              <a:t> века она была грязной и неблагоустроенной, так как во время весеннего разлива заливалась талыми водами и становилась непроезжей. Но удобное расположение Московской улицы сразу привлекло внимание купцов, которые начали здесь обустраивать торговые места и дома для проживания людей, приехавших  торговать на базаре.</a:t>
            </a:r>
          </a:p>
        </p:txBody>
      </p:sp>
      <p:sp>
        <p:nvSpPr>
          <p:cNvPr id="3" name="TextBox 2"/>
          <p:cNvSpPr txBox="1"/>
          <p:nvPr/>
        </p:nvSpPr>
        <p:spPr>
          <a:xfrm>
            <a:off x="971600" y="3717032"/>
            <a:ext cx="7560840" cy="230832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Moskauer Straße</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Die </a:t>
            </a:r>
            <a:r>
              <a:rPr lang="de-DE" sz="2000" dirty="0" err="1"/>
              <a:t>Kalininstraße</a:t>
            </a:r>
            <a:r>
              <a:rPr lang="de-DE" sz="2000" dirty="0"/>
              <a:t> ist heute eine Magistrale </a:t>
            </a:r>
            <a:r>
              <a:rPr lang="de-DE" sz="2000" dirty="0" smtClean="0"/>
              <a:t>vom </a:t>
            </a:r>
            <a:r>
              <a:rPr lang="de-DE" sz="2000" dirty="0" err="1" smtClean="0"/>
              <a:t>Brjansker</a:t>
            </a:r>
            <a:r>
              <a:rPr lang="de-DE" sz="2000" dirty="0" smtClean="0"/>
              <a:t> </a:t>
            </a:r>
            <a:r>
              <a:rPr lang="de-DE" sz="2000" dirty="0" err="1"/>
              <a:t>Podol</a:t>
            </a:r>
            <a:r>
              <a:rPr lang="de-DE" sz="2000" dirty="0"/>
              <a:t>. Ende des XIX. Jahrhunderts war sie schmutzig, </a:t>
            </a:r>
            <a:r>
              <a:rPr lang="de-DE" sz="2000" dirty="0" smtClean="0"/>
              <a:t>im schlechten Zustand  </a:t>
            </a:r>
            <a:r>
              <a:rPr lang="de-DE" sz="2000" dirty="0"/>
              <a:t>und </a:t>
            </a:r>
            <a:r>
              <a:rPr lang="de-DE" sz="2000" dirty="0" smtClean="0"/>
              <a:t>bei </a:t>
            </a:r>
            <a:r>
              <a:rPr lang="de-DE" sz="2000" dirty="0"/>
              <a:t>Hochwasser im Frühjahr unbefahrbar. Doch die günstige Lage der Moskauer Straße erregte </a:t>
            </a:r>
            <a:r>
              <a:rPr lang="de-DE" sz="2000" dirty="0" smtClean="0"/>
              <a:t> bald </a:t>
            </a:r>
            <a:r>
              <a:rPr lang="de-DE" sz="2000" dirty="0"/>
              <a:t>Aufsehen von Kaufläuten </a:t>
            </a:r>
            <a:r>
              <a:rPr lang="de-DE" sz="2000" dirty="0" smtClean="0"/>
              <a:t>in </a:t>
            </a:r>
            <a:r>
              <a:rPr lang="de-DE" sz="2000" dirty="0"/>
              <a:t>Brjansk und sie </a:t>
            </a:r>
            <a:r>
              <a:rPr lang="de-DE" sz="2000" dirty="0" smtClean="0"/>
              <a:t>begannen</a:t>
            </a:r>
            <a:r>
              <a:rPr lang="de-DE" sz="2000" dirty="0"/>
              <a:t>, Handelsplätze und Gasthäuser für ankommende Markthändler einzurichten.</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9772" y="188640"/>
            <a:ext cx="4176464" cy="1077218"/>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Мясные ряды</a:t>
            </a:r>
          </a:p>
          <a:p>
            <a:pPr algn="ctr"/>
            <a:r>
              <a:rPr lang="de-DE" sz="3200" b="1" i="1" dirty="0" smtClean="0">
                <a:solidFill>
                  <a:srgbClr val="C00000"/>
                </a:solidFill>
                <a:effectLst>
                  <a:outerShdw blurRad="38100" dist="38100" dir="2700000" algn="tl">
                    <a:srgbClr val="000000">
                      <a:alpha val="43137"/>
                    </a:srgbClr>
                  </a:outerShdw>
                </a:effectLst>
              </a:rPr>
              <a:t>Fleischreihen</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539552" y="1410790"/>
            <a:ext cx="8136904" cy="499991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53" presetClass="entr" presetSubtype="16"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90992"/>
            <a:ext cx="7848872" cy="2308324"/>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Мясные ряды</a:t>
            </a:r>
          </a:p>
          <a:p>
            <a:r>
              <a:rPr lang="ru-RU" sz="2000" dirty="0" smtClean="0"/>
              <a:t>   В </a:t>
            </a:r>
            <a:r>
              <a:rPr lang="ru-RU" sz="2000" dirty="0"/>
              <a:t>прошлом на небольшом отрезке нынешних улиц Калинина и Энергетической находились Мясные ряды. Наиболее крупные магазины принадлежали купцу </a:t>
            </a:r>
            <a:r>
              <a:rPr lang="ru-RU" sz="2000" dirty="0" err="1"/>
              <a:t>Фоглу</a:t>
            </a:r>
            <a:r>
              <a:rPr lang="ru-RU" sz="2000" dirty="0"/>
              <a:t>. Это место представляет интерес как купеческое подворье. Этот участок старого Брянска по-своему уникален, так как до сих пор сохранилась особая архитектура зданий и фасадов 1</a:t>
            </a:r>
            <a:r>
              <a:rPr lang="ru-RU" sz="2000" baseline="30000" dirty="0"/>
              <a:t>ой</a:t>
            </a:r>
            <a:r>
              <a:rPr lang="ru-RU" sz="2000" dirty="0"/>
              <a:t> половины </a:t>
            </a:r>
            <a:r>
              <a:rPr lang="en-US" sz="2000" dirty="0"/>
              <a:t>XIX</a:t>
            </a:r>
            <a:r>
              <a:rPr lang="ru-RU" sz="2000" dirty="0"/>
              <a:t> столетия.</a:t>
            </a:r>
          </a:p>
        </p:txBody>
      </p:sp>
      <p:sp>
        <p:nvSpPr>
          <p:cNvPr id="3" name="TextBox 2"/>
          <p:cNvSpPr txBox="1"/>
          <p:nvPr/>
        </p:nvSpPr>
        <p:spPr>
          <a:xfrm>
            <a:off x="827584" y="2996952"/>
            <a:ext cx="7560840" cy="2616101"/>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Fleischreihen</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Früher befanden sich auf der kurzen Strecke der heutigen Kalinin- und Energiestraßen die Fleischreihen. Die größten Läden gehörten dem Kaufmann Vogl. Diese Stelle ist von Interesse als ein </a:t>
            </a:r>
            <a:r>
              <a:rPr lang="de-DE" sz="2000" dirty="0" smtClean="0"/>
              <a:t>Beispiel </a:t>
            </a:r>
            <a:r>
              <a:rPr lang="de-DE" sz="2000" dirty="0"/>
              <a:t>des kaufmännischen </a:t>
            </a:r>
            <a:r>
              <a:rPr lang="de-DE" sz="2000" dirty="0" smtClean="0"/>
              <a:t>Wohnhauses</a:t>
            </a:r>
            <a:r>
              <a:rPr lang="de-DE" sz="2000" dirty="0"/>
              <a:t>. Dieser Teil des alten Brjansk ist </a:t>
            </a:r>
            <a:r>
              <a:rPr lang="de-DE" sz="2000" dirty="0" smtClean="0"/>
              <a:t>im eigentlichen Sinne </a:t>
            </a:r>
            <a:r>
              <a:rPr lang="de-DE" sz="2000" dirty="0"/>
              <a:t>einmalig, denn hier sind bis jetzt Meisterwerke von Fassaden und Gebäuden der 1. Hälfte des XIX. Jahrhunderts erhalten geblieben.</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310103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0049" y="188640"/>
            <a:ext cx="3445038" cy="1077218"/>
          </a:xfrm>
          <a:prstGeom prst="rect">
            <a:avLst/>
          </a:prstGeom>
        </p:spPr>
        <p:txBody>
          <a:bodyPr wrap="square">
            <a:spAutoFit/>
          </a:bodyPr>
          <a:lstStyle/>
          <a:p>
            <a:pPr algn="ctr"/>
            <a:r>
              <a:rPr lang="ru-RU" sz="3200" b="1" dirty="0" err="1" smtClean="0">
                <a:solidFill>
                  <a:srgbClr val="7030A0"/>
                </a:solidFill>
                <a:effectLst>
                  <a:outerShdw blurRad="38100" dist="38100" dir="2700000" algn="tl">
                    <a:srgbClr val="000000">
                      <a:alpha val="43137"/>
                    </a:srgbClr>
                  </a:outerShdw>
                </a:effectLst>
              </a:rPr>
              <a:t>Авиловская</a:t>
            </a:r>
            <a:r>
              <a:rPr lang="ru-RU" sz="3200" b="1" dirty="0" smtClean="0">
                <a:solidFill>
                  <a:srgbClr val="7030A0"/>
                </a:solidFill>
                <a:effectLst>
                  <a:outerShdw blurRad="38100" dist="38100" dir="2700000" algn="tl">
                    <a:srgbClr val="000000">
                      <a:alpha val="43137"/>
                    </a:srgbClr>
                  </a:outerShdw>
                </a:effectLst>
              </a:rPr>
              <a:t> гора</a:t>
            </a:r>
          </a:p>
          <a:p>
            <a:pPr algn="ctr"/>
            <a:r>
              <a:rPr lang="de-DE" sz="3200" b="1" i="1" dirty="0" err="1" smtClean="0">
                <a:solidFill>
                  <a:srgbClr val="C00000"/>
                </a:solidFill>
                <a:effectLst>
                  <a:outerShdw blurRad="38100" dist="38100" dir="2700000" algn="tl">
                    <a:srgbClr val="000000">
                      <a:alpha val="43137"/>
                    </a:srgbClr>
                  </a:outerShdw>
                </a:effectLst>
              </a:rPr>
              <a:t>Awilow</a:t>
            </a:r>
            <a:r>
              <a:rPr lang="de-DE" sz="3200" b="1" i="1" dirty="0" smtClean="0">
                <a:solidFill>
                  <a:srgbClr val="C00000"/>
                </a:solidFill>
                <a:effectLst>
                  <a:outerShdw blurRad="38100" dist="38100" dir="2700000" algn="tl">
                    <a:srgbClr val="000000">
                      <a:alpha val="43137"/>
                    </a:srgbClr>
                  </a:outerShdw>
                </a:effectLst>
              </a:rPr>
              <a:t>-Berg</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328192" y="1556792"/>
            <a:ext cx="6768752" cy="4824536"/>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0113491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21"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200800" cy="2308324"/>
          </a:xfrm>
          <a:prstGeom prst="rect">
            <a:avLst/>
          </a:prstGeom>
          <a:noFill/>
        </p:spPr>
        <p:txBody>
          <a:bodyPr wrap="square" rtlCol="0">
            <a:spAutoFit/>
          </a:bodyPr>
          <a:lstStyle/>
          <a:p>
            <a:r>
              <a:rPr lang="ru-RU" sz="2400" b="1" dirty="0" err="1">
                <a:solidFill>
                  <a:srgbClr val="FF0000"/>
                </a:solidFill>
                <a:effectLst>
                  <a:outerShdw blurRad="38100" dist="38100" dir="2700000" algn="tl">
                    <a:srgbClr val="000000">
                      <a:alpha val="43137"/>
                    </a:srgbClr>
                  </a:outerShdw>
                </a:effectLst>
              </a:rPr>
              <a:t>Авиловская</a:t>
            </a:r>
            <a:r>
              <a:rPr lang="ru-RU" sz="2400" b="1" dirty="0">
                <a:solidFill>
                  <a:srgbClr val="FF0000"/>
                </a:solidFill>
                <a:effectLst>
                  <a:outerShdw blurRad="38100" dist="38100" dir="2700000" algn="tl">
                    <a:srgbClr val="000000">
                      <a:alpha val="43137"/>
                    </a:srgbClr>
                  </a:outerShdw>
                </a:effectLst>
              </a:rPr>
              <a:t> гора</a:t>
            </a:r>
          </a:p>
          <a:p>
            <a:r>
              <a:rPr lang="ru-RU" sz="2000" dirty="0" smtClean="0"/>
              <a:t>   Находящаяся </a:t>
            </a:r>
            <a:r>
              <a:rPr lang="ru-RU" sz="2000" dirty="0"/>
              <a:t>рядом </a:t>
            </a:r>
            <a:r>
              <a:rPr lang="ru-RU" sz="2000" dirty="0" err="1"/>
              <a:t>Авиловская</a:t>
            </a:r>
            <a:r>
              <a:rPr lang="ru-RU" sz="2000" dirty="0"/>
              <a:t> гора продолжает тему торгового Брянска, так как на ней жили преимущественно ремесленники и торговцы. Это место было очень удобным для хранения и продажи своих товаров. Одним из лучших в конце </a:t>
            </a:r>
            <a:r>
              <a:rPr lang="en-US" sz="2000" dirty="0"/>
              <a:t>XIX</a:t>
            </a:r>
            <a:r>
              <a:rPr lang="ru-RU" sz="2000" dirty="0"/>
              <a:t> века был магазин купца Сокольникова, находящийся в начале улицы и не сохранившийся до наших дней.</a:t>
            </a:r>
          </a:p>
        </p:txBody>
      </p:sp>
      <p:sp>
        <p:nvSpPr>
          <p:cNvPr id="3" name="TextBox 2"/>
          <p:cNvSpPr txBox="1"/>
          <p:nvPr/>
        </p:nvSpPr>
        <p:spPr>
          <a:xfrm>
            <a:off x="755576" y="3068960"/>
            <a:ext cx="7200800" cy="2308324"/>
          </a:xfrm>
          <a:prstGeom prst="rect">
            <a:avLst/>
          </a:prstGeom>
          <a:noFill/>
        </p:spPr>
        <p:txBody>
          <a:bodyPr wrap="square" rtlCol="0">
            <a:spAutoFit/>
          </a:bodyPr>
          <a:lstStyle/>
          <a:p>
            <a:r>
              <a:rPr lang="de-DE" sz="2400" b="1" i="1" dirty="0" err="1">
                <a:solidFill>
                  <a:srgbClr val="0000FF"/>
                </a:solidFill>
                <a:effectLst>
                  <a:outerShdw blurRad="38100" dist="38100" dir="2700000" algn="tl">
                    <a:srgbClr val="000000">
                      <a:alpha val="43137"/>
                    </a:srgbClr>
                  </a:outerShdw>
                </a:effectLst>
              </a:rPr>
              <a:t>Awilow</a:t>
            </a:r>
            <a:r>
              <a:rPr lang="de-DE" sz="2400" b="1" i="1" dirty="0">
                <a:solidFill>
                  <a:srgbClr val="0000FF"/>
                </a:solidFill>
                <a:effectLst>
                  <a:outerShdw blurRad="38100" dist="38100" dir="2700000" algn="tl">
                    <a:srgbClr val="000000">
                      <a:alpha val="43137"/>
                    </a:srgbClr>
                  </a:outerShdw>
                </a:effectLst>
              </a:rPr>
              <a:t>-Berg</a:t>
            </a:r>
            <a:r>
              <a:rPr lang="de-DE" sz="2400" b="1" i="1" dirty="0">
                <a:solidFill>
                  <a:srgbClr val="002060"/>
                </a:solidFill>
                <a:effectLst>
                  <a:outerShdw blurRad="38100" dist="38100" dir="2700000" algn="tl">
                    <a:srgbClr val="000000">
                      <a:alpha val="43137"/>
                    </a:srgbClr>
                  </a:outerShdw>
                </a:effectLst>
              </a:rPr>
              <a:t> </a:t>
            </a:r>
            <a:r>
              <a:rPr lang="de-DE" b="1" i="1" dirty="0">
                <a:effectLst>
                  <a:outerShdw blurRad="38100" dist="38100" dir="2700000" algn="tl">
                    <a:srgbClr val="000000">
                      <a:alpha val="43137"/>
                    </a:srgbClr>
                  </a:outerShdw>
                </a:effectLst>
              </a:rPr>
              <a:t> </a:t>
            </a:r>
            <a:endParaRPr lang="ru-RU" b="1" i="1" dirty="0">
              <a:effectLst>
                <a:outerShdw blurRad="38100" dist="38100" dir="2700000" algn="tl">
                  <a:srgbClr val="000000">
                    <a:alpha val="43137"/>
                  </a:srgbClr>
                </a:outerShdw>
              </a:effectLst>
            </a:endParaRPr>
          </a:p>
          <a:p>
            <a:r>
              <a:rPr lang="en-US" sz="2000" dirty="0"/>
              <a:t>     </a:t>
            </a:r>
            <a:r>
              <a:rPr lang="de-DE" sz="2000" dirty="0"/>
              <a:t>Der </a:t>
            </a:r>
            <a:r>
              <a:rPr lang="de-DE" sz="2000" dirty="0" err="1"/>
              <a:t>Awilow</a:t>
            </a:r>
            <a:r>
              <a:rPr lang="de-DE" sz="2000" dirty="0"/>
              <a:t>-Berg von nebenan setzt das Thema des Handels in Brjansk weiter fort, weil er </a:t>
            </a:r>
            <a:r>
              <a:rPr lang="de-DE" sz="2000" dirty="0" smtClean="0"/>
              <a:t>überwiegend </a:t>
            </a:r>
            <a:r>
              <a:rPr lang="de-DE" sz="2000" dirty="0"/>
              <a:t>von Handwerkern und Händlern bewohnt war. Diese Stelle war für die Lagerung und den Verkauf von Waren sehr günstig. Einer der besten </a:t>
            </a:r>
            <a:r>
              <a:rPr lang="de-DE" sz="2000" dirty="0" smtClean="0"/>
              <a:t>Läden war </a:t>
            </a:r>
            <a:r>
              <a:rPr lang="de-DE" sz="2000" dirty="0"/>
              <a:t>Ende des XIX. Jahrhunderts der </a:t>
            </a:r>
            <a:r>
              <a:rPr lang="de-DE" sz="2000" dirty="0" smtClean="0"/>
              <a:t>vom </a:t>
            </a:r>
            <a:r>
              <a:rPr lang="de-DE" sz="2000" dirty="0"/>
              <a:t>Kaufmann </a:t>
            </a:r>
            <a:r>
              <a:rPr lang="de-DE" sz="2000" dirty="0" err="1"/>
              <a:t>Sokolnikow</a:t>
            </a:r>
            <a:r>
              <a:rPr lang="de-DE" sz="2000" dirty="0"/>
              <a:t>, der am Straßenanfang stand und den es heute nicht gibt. </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2843219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2462" y="293747"/>
            <a:ext cx="3071675"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Доходные дома</a:t>
            </a:r>
          </a:p>
          <a:p>
            <a:pPr algn="ctr"/>
            <a:r>
              <a:rPr lang="de-DE" sz="3200" b="1" i="1" dirty="0" smtClean="0">
                <a:solidFill>
                  <a:srgbClr val="C00000"/>
                </a:solidFill>
                <a:effectLst>
                  <a:outerShdw blurRad="38100" dist="38100" dir="2700000" algn="tl">
                    <a:srgbClr val="000000">
                      <a:alpha val="43137"/>
                    </a:srgbClr>
                  </a:outerShdw>
                </a:effectLst>
              </a:rPr>
              <a:t>Mietshäuser</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979713" y="1916832"/>
            <a:ext cx="6212962" cy="3456384"/>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539299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289" y="149625"/>
            <a:ext cx="8624056" cy="523220"/>
          </a:xfrm>
          <a:prstGeom prst="rect">
            <a:avLst/>
          </a:prstGeom>
          <a:noFill/>
        </p:spPr>
        <p:txBody>
          <a:bodyPr wrap="square" rtlCol="0">
            <a:spAutoFit/>
          </a:bodyPr>
          <a:lstStyle/>
          <a:p>
            <a:pPr algn="ctr"/>
            <a:r>
              <a:rPr lang="ru-RU" sz="2800" b="1" i="1" dirty="0">
                <a:solidFill>
                  <a:srgbClr val="0000FF"/>
                </a:solidFill>
                <a:effectLst>
                  <a:outerShdw blurRad="38100" dist="38100" dir="2700000" algn="tl">
                    <a:srgbClr val="000000">
                      <a:alpha val="43137"/>
                    </a:srgbClr>
                  </a:outerShdw>
                </a:effectLst>
              </a:rPr>
              <a:t>Маршрут пешеходной экскурсии</a:t>
            </a:r>
            <a:r>
              <a:rPr lang="ru-RU" sz="2800" dirty="0">
                <a:solidFill>
                  <a:srgbClr val="0000FF"/>
                </a:solidFill>
                <a:effectLst>
                  <a:outerShdw blurRad="38100" dist="38100" dir="2700000" algn="tl">
                    <a:srgbClr val="000000">
                      <a:alpha val="43137"/>
                    </a:srgbClr>
                  </a:outerShdw>
                </a:effectLst>
              </a:rPr>
              <a:t> </a:t>
            </a:r>
            <a:r>
              <a:rPr lang="ru-RU" sz="2800" b="1" dirty="0">
                <a:solidFill>
                  <a:srgbClr val="FF0000"/>
                </a:solidFill>
                <a:effectLst>
                  <a:outerShdw blurRad="38100" dist="38100" dir="2700000" algn="tl">
                    <a:srgbClr val="000000">
                      <a:alpha val="43137"/>
                    </a:srgbClr>
                  </a:outerShdw>
                </a:effectLst>
              </a:rPr>
              <a:t>«Брянск торговый»</a:t>
            </a:r>
            <a:r>
              <a:rPr lang="ru-RU" sz="2800" b="1" dirty="0">
                <a:solidFill>
                  <a:srgbClr val="C00000"/>
                </a:solidFill>
                <a:effectLst>
                  <a:outerShdw blurRad="38100" dist="38100" dir="2700000" algn="tl">
                    <a:srgbClr val="000000">
                      <a:alpha val="43137"/>
                    </a:srgbClr>
                  </a:outerShdw>
                </a:effectLst>
              </a:rPr>
              <a:t>  </a:t>
            </a:r>
          </a:p>
        </p:txBody>
      </p:sp>
      <p:sp>
        <p:nvSpPr>
          <p:cNvPr id="3" name="Прямоугольник 2"/>
          <p:cNvSpPr/>
          <p:nvPr/>
        </p:nvSpPr>
        <p:spPr>
          <a:xfrm>
            <a:off x="394008" y="770535"/>
            <a:ext cx="8422618" cy="5754809"/>
          </a:xfrm>
          <a:prstGeom prst="rect">
            <a:avLst/>
          </a:prstGeom>
          <a:blipFill dpi="0" rotWithShape="1">
            <a:blip r:embed="rId2"/>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Выноска 1 (с границей) 8">
            <a:hlinkClick r:id="rId3" action="ppaction://hlinksldjump"/>
          </p:cNvPr>
          <p:cNvSpPr/>
          <p:nvPr/>
        </p:nvSpPr>
        <p:spPr>
          <a:xfrm>
            <a:off x="6012160" y="4359391"/>
            <a:ext cx="432048" cy="222250"/>
          </a:xfrm>
          <a:prstGeom prst="accentCallout1">
            <a:avLst>
              <a:gd name="adj1" fmla="val 18750"/>
              <a:gd name="adj2" fmla="val -8333"/>
              <a:gd name="adj3" fmla="val 249643"/>
              <a:gd name="adj4" fmla="val -4617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a:t>
            </a:r>
            <a:endParaRPr lang="ru-RU" sz="1000" dirty="0"/>
          </a:p>
        </p:txBody>
      </p:sp>
      <p:sp>
        <p:nvSpPr>
          <p:cNvPr id="24" name="Выноска 1 (с границей) 23">
            <a:hlinkClick r:id="rId4" action="ppaction://hlinksldjump"/>
          </p:cNvPr>
          <p:cNvSpPr/>
          <p:nvPr/>
        </p:nvSpPr>
        <p:spPr>
          <a:xfrm>
            <a:off x="7134846" y="4733512"/>
            <a:ext cx="432048" cy="222250"/>
          </a:xfrm>
          <a:prstGeom prst="accentCallout1">
            <a:avLst>
              <a:gd name="adj1" fmla="val 18750"/>
              <a:gd name="adj2" fmla="val -8333"/>
              <a:gd name="adj3" fmla="val 101071"/>
              <a:gd name="adj4" fmla="val -101042"/>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smtClean="0"/>
              <a:t>2</a:t>
            </a:r>
            <a:endParaRPr lang="ru-RU" sz="1000" dirty="0"/>
          </a:p>
        </p:txBody>
      </p:sp>
      <p:sp>
        <p:nvSpPr>
          <p:cNvPr id="25" name="Выноска 1 (с границей) 24">
            <a:hlinkClick r:id="rId5" action="ppaction://hlinksldjump"/>
          </p:cNvPr>
          <p:cNvSpPr/>
          <p:nvPr/>
        </p:nvSpPr>
        <p:spPr>
          <a:xfrm>
            <a:off x="8028384" y="4906804"/>
            <a:ext cx="432048" cy="222250"/>
          </a:xfrm>
          <a:prstGeom prst="accentCallout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t>3</a:t>
            </a:r>
          </a:p>
        </p:txBody>
      </p:sp>
      <p:sp>
        <p:nvSpPr>
          <p:cNvPr id="26" name="Выноска 1 (с границей) 25">
            <a:hlinkClick r:id="rId6" action="ppaction://hlinksldjump"/>
          </p:cNvPr>
          <p:cNvSpPr/>
          <p:nvPr/>
        </p:nvSpPr>
        <p:spPr>
          <a:xfrm>
            <a:off x="7068537" y="5364302"/>
            <a:ext cx="432048" cy="222250"/>
          </a:xfrm>
          <a:prstGeom prst="accentCallout1">
            <a:avLst>
              <a:gd name="adj1" fmla="val 18750"/>
              <a:gd name="adj2" fmla="val -8333"/>
              <a:gd name="adj3" fmla="val -14864"/>
              <a:gd name="adj4" fmla="val -1732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4</a:t>
            </a:r>
            <a:endParaRPr lang="ru-RU" sz="1000" dirty="0"/>
          </a:p>
        </p:txBody>
      </p:sp>
      <p:sp>
        <p:nvSpPr>
          <p:cNvPr id="28" name="Выноска 1 (с границей) 27">
            <a:hlinkClick r:id="rId7" action="ppaction://hlinksldjump"/>
          </p:cNvPr>
          <p:cNvSpPr/>
          <p:nvPr/>
        </p:nvSpPr>
        <p:spPr>
          <a:xfrm>
            <a:off x="6228184" y="5586552"/>
            <a:ext cx="432048" cy="222250"/>
          </a:xfrm>
          <a:prstGeom prst="accentCallout1">
            <a:avLst>
              <a:gd name="adj1" fmla="val 18750"/>
              <a:gd name="adj2" fmla="val -8333"/>
              <a:gd name="adj3" fmla="val -115446"/>
              <a:gd name="adj4" fmla="val -4669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t>5</a:t>
            </a:r>
          </a:p>
        </p:txBody>
      </p:sp>
      <p:sp>
        <p:nvSpPr>
          <p:cNvPr id="29" name="Выноска 1 (с границей) 28">
            <a:hlinkClick r:id="rId8" action="ppaction://hlinksldjump"/>
          </p:cNvPr>
          <p:cNvSpPr/>
          <p:nvPr/>
        </p:nvSpPr>
        <p:spPr>
          <a:xfrm>
            <a:off x="5541630" y="5067496"/>
            <a:ext cx="432048" cy="222250"/>
          </a:xfrm>
          <a:prstGeom prst="accentCallout1">
            <a:avLst>
              <a:gd name="adj1" fmla="val 18750"/>
              <a:gd name="adj2" fmla="val -8333"/>
              <a:gd name="adj3" fmla="val 43303"/>
              <a:gd name="adj4" fmla="val -4412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6</a:t>
            </a:r>
            <a:endParaRPr lang="ru-RU" sz="1000" dirty="0"/>
          </a:p>
        </p:txBody>
      </p:sp>
      <p:sp>
        <p:nvSpPr>
          <p:cNvPr id="30" name="Выноска 1 (с границей) 29">
            <a:hlinkClick r:id="rId9" action="ppaction://hlinksldjump"/>
          </p:cNvPr>
          <p:cNvSpPr/>
          <p:nvPr/>
        </p:nvSpPr>
        <p:spPr>
          <a:xfrm>
            <a:off x="5376902" y="5364302"/>
            <a:ext cx="432048" cy="222250"/>
          </a:xfrm>
          <a:prstGeom prst="accentCallout1">
            <a:avLst>
              <a:gd name="adj1" fmla="val 18750"/>
              <a:gd name="adj2" fmla="val -8333"/>
              <a:gd name="adj3" fmla="val -19693"/>
              <a:gd name="adj4" fmla="val -10163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8</a:t>
            </a:r>
            <a:endParaRPr lang="ru-RU" sz="1000" dirty="0"/>
          </a:p>
        </p:txBody>
      </p:sp>
      <p:sp>
        <p:nvSpPr>
          <p:cNvPr id="31" name="Выноска 1 (с границей) 30">
            <a:hlinkClick r:id="rId10" action="ppaction://hlinksldjump"/>
          </p:cNvPr>
          <p:cNvSpPr/>
          <p:nvPr/>
        </p:nvSpPr>
        <p:spPr>
          <a:xfrm>
            <a:off x="4995540" y="4795679"/>
            <a:ext cx="432048" cy="222250"/>
          </a:xfrm>
          <a:prstGeom prst="accentCallout1">
            <a:avLst>
              <a:gd name="adj1" fmla="val 18750"/>
              <a:gd name="adj2" fmla="val -8333"/>
              <a:gd name="adj3" fmla="val 227609"/>
              <a:gd name="adj4" fmla="val -35156"/>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t>7</a:t>
            </a:r>
          </a:p>
        </p:txBody>
      </p:sp>
      <p:sp>
        <p:nvSpPr>
          <p:cNvPr id="32" name="Выноска 1 (с границей) 31">
            <a:hlinkClick r:id="rId11" action="ppaction://hlinksldjump"/>
          </p:cNvPr>
          <p:cNvSpPr/>
          <p:nvPr/>
        </p:nvSpPr>
        <p:spPr>
          <a:xfrm>
            <a:off x="5307489" y="5616484"/>
            <a:ext cx="432048" cy="222250"/>
          </a:xfrm>
          <a:prstGeom prst="accentCallout1">
            <a:avLst>
              <a:gd name="adj1" fmla="val 18750"/>
              <a:gd name="adj2" fmla="val -8333"/>
              <a:gd name="adj3" fmla="val -69902"/>
              <a:gd name="adj4" fmla="val -87880"/>
            </a:avLst>
          </a:prstGeom>
          <a:solidFill>
            <a:srgbClr val="339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9</a:t>
            </a:r>
            <a:endParaRPr lang="ru-RU" sz="1000" dirty="0"/>
          </a:p>
        </p:txBody>
      </p:sp>
      <p:sp>
        <p:nvSpPr>
          <p:cNvPr id="33" name="Выноска 1 (с границей) 32">
            <a:hlinkClick r:id="rId12" action="ppaction://hlinksldjump"/>
          </p:cNvPr>
          <p:cNvSpPr/>
          <p:nvPr/>
        </p:nvSpPr>
        <p:spPr>
          <a:xfrm>
            <a:off x="4211960" y="5910163"/>
            <a:ext cx="432048" cy="222250"/>
          </a:xfrm>
          <a:prstGeom prst="accentCallout1">
            <a:avLst>
              <a:gd name="adj1" fmla="val 18750"/>
              <a:gd name="adj2" fmla="val -8333"/>
              <a:gd name="adj3" fmla="val 120119"/>
              <a:gd name="adj4" fmla="val -9124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10</a:t>
            </a:r>
            <a:endParaRPr lang="ru-RU" sz="1000" dirty="0"/>
          </a:p>
        </p:txBody>
      </p:sp>
      <p:sp>
        <p:nvSpPr>
          <p:cNvPr id="14" name="Выноска 1 (с границей) 13">
            <a:hlinkClick r:id="rId13" action="ppaction://hlinksldjump"/>
          </p:cNvPr>
          <p:cNvSpPr/>
          <p:nvPr/>
        </p:nvSpPr>
        <p:spPr>
          <a:xfrm>
            <a:off x="4708980" y="5733256"/>
            <a:ext cx="432048" cy="222250"/>
          </a:xfrm>
          <a:prstGeom prst="accentCallout1">
            <a:avLst>
              <a:gd name="adj1" fmla="val 18750"/>
              <a:gd name="adj2" fmla="val -8333"/>
              <a:gd name="adj3" fmla="val -66548"/>
              <a:gd name="adj4" fmla="val -77526"/>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11</a:t>
            </a:r>
            <a:endParaRPr lang="ru-RU" sz="1000" dirty="0"/>
          </a:p>
        </p:txBody>
      </p:sp>
      <p:sp>
        <p:nvSpPr>
          <p:cNvPr id="15" name="Выноска 1 (с границей) 14">
            <a:hlinkClick r:id="rId14" action="ppaction://hlinksldjump"/>
          </p:cNvPr>
          <p:cNvSpPr/>
          <p:nvPr/>
        </p:nvSpPr>
        <p:spPr>
          <a:xfrm>
            <a:off x="4295379" y="5184540"/>
            <a:ext cx="432048" cy="222250"/>
          </a:xfrm>
          <a:prstGeom prst="accentCallout1">
            <a:avLst>
              <a:gd name="adj1" fmla="val 18750"/>
              <a:gd name="adj2" fmla="val -8333"/>
              <a:gd name="adj3" fmla="val 98739"/>
              <a:gd name="adj4" fmla="val -40118"/>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12</a:t>
            </a:r>
            <a:endParaRPr lang="ru-RU" sz="1000" dirty="0"/>
          </a:p>
        </p:txBody>
      </p:sp>
      <p:sp>
        <p:nvSpPr>
          <p:cNvPr id="16" name="Выноска 1 (с границей) 15">
            <a:hlinkClick r:id="rId15" action="ppaction://hlinksldjump"/>
          </p:cNvPr>
          <p:cNvSpPr/>
          <p:nvPr/>
        </p:nvSpPr>
        <p:spPr>
          <a:xfrm>
            <a:off x="4327915" y="4790429"/>
            <a:ext cx="432048" cy="222250"/>
          </a:xfrm>
          <a:prstGeom prst="accentCallout1">
            <a:avLst>
              <a:gd name="adj1" fmla="val 18750"/>
              <a:gd name="adj2" fmla="val -8333"/>
              <a:gd name="adj3" fmla="val 236225"/>
              <a:gd name="adj4" fmla="val -41433"/>
            </a:avLst>
          </a:prstGeom>
          <a:solidFill>
            <a:srgbClr val="66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13</a:t>
            </a:r>
            <a:endParaRPr lang="ru-RU" sz="1000" dirty="0"/>
          </a:p>
        </p:txBody>
      </p:sp>
      <p:sp>
        <p:nvSpPr>
          <p:cNvPr id="17" name="Выноска 1 (с границей) 16">
            <a:hlinkClick r:id="rId16" action="ppaction://hlinksldjump"/>
          </p:cNvPr>
          <p:cNvSpPr/>
          <p:nvPr/>
        </p:nvSpPr>
        <p:spPr>
          <a:xfrm>
            <a:off x="3648224" y="5727609"/>
            <a:ext cx="432048" cy="222250"/>
          </a:xfrm>
          <a:prstGeom prst="accentCallout1">
            <a:avLst>
              <a:gd name="adj1" fmla="val 18750"/>
              <a:gd name="adj2" fmla="val -8333"/>
              <a:gd name="adj3" fmla="val -147628"/>
              <a:gd name="adj4" fmla="val -26632"/>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14</a:t>
            </a:r>
            <a:endParaRPr lang="ru-RU" sz="1000" dirty="0"/>
          </a:p>
        </p:txBody>
      </p:sp>
      <p:sp>
        <p:nvSpPr>
          <p:cNvPr id="19" name="Выноска 1 (с границей) 18">
            <a:hlinkClick r:id="rId17" action="ppaction://hlinksldjump"/>
          </p:cNvPr>
          <p:cNvSpPr/>
          <p:nvPr/>
        </p:nvSpPr>
        <p:spPr>
          <a:xfrm>
            <a:off x="3648224" y="4684554"/>
            <a:ext cx="432048" cy="222250"/>
          </a:xfrm>
          <a:prstGeom prst="accentCallout1">
            <a:avLst>
              <a:gd name="adj1" fmla="val 18750"/>
              <a:gd name="adj2" fmla="val -8333"/>
              <a:gd name="adj3" fmla="val 255784"/>
              <a:gd name="adj4" fmla="val -37573"/>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15</a:t>
            </a:r>
            <a:endParaRPr lang="ru-RU" sz="1000" dirty="0"/>
          </a:p>
        </p:txBody>
      </p:sp>
      <p:sp>
        <p:nvSpPr>
          <p:cNvPr id="20" name="Выноска 1 (с границей) 19">
            <a:hlinkClick r:id="rId18" action="ppaction://hlinksldjump"/>
          </p:cNvPr>
          <p:cNvSpPr/>
          <p:nvPr/>
        </p:nvSpPr>
        <p:spPr>
          <a:xfrm>
            <a:off x="4173269" y="3355256"/>
            <a:ext cx="432048" cy="222250"/>
          </a:xfrm>
          <a:prstGeom prst="accentCallout1">
            <a:avLst>
              <a:gd name="adj1" fmla="val 18750"/>
              <a:gd name="adj2" fmla="val -8333"/>
              <a:gd name="adj3" fmla="val 104881"/>
              <a:gd name="adj4" fmla="val -6380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16</a:t>
            </a:r>
            <a:endParaRPr lang="ru-RU" sz="1000" dirty="0"/>
          </a:p>
        </p:txBody>
      </p:sp>
      <p:sp>
        <p:nvSpPr>
          <p:cNvPr id="21" name="Выноска 1 (с границей) 20">
            <a:hlinkClick r:id="rId19" action="ppaction://hlinksldjump"/>
          </p:cNvPr>
          <p:cNvSpPr/>
          <p:nvPr/>
        </p:nvSpPr>
        <p:spPr>
          <a:xfrm>
            <a:off x="4898559" y="3466381"/>
            <a:ext cx="432048" cy="222250"/>
          </a:xfrm>
          <a:prstGeom prst="accentCallout1">
            <a:avLst>
              <a:gd name="adj1" fmla="val 18750"/>
              <a:gd name="adj2" fmla="val -8333"/>
              <a:gd name="adj3" fmla="val 104710"/>
              <a:gd name="adj4" fmla="val -99726"/>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17</a:t>
            </a:r>
            <a:endParaRPr lang="ru-RU" sz="1000" dirty="0"/>
          </a:p>
        </p:txBody>
      </p:sp>
      <p:sp>
        <p:nvSpPr>
          <p:cNvPr id="22" name="Выноска 1 (с границей) 21">
            <a:hlinkClick r:id="rId20" action="ppaction://hlinksldjump"/>
          </p:cNvPr>
          <p:cNvSpPr/>
          <p:nvPr/>
        </p:nvSpPr>
        <p:spPr>
          <a:xfrm>
            <a:off x="4779516" y="4248266"/>
            <a:ext cx="432048" cy="222250"/>
          </a:xfrm>
          <a:prstGeom prst="accentCallout1">
            <a:avLst>
              <a:gd name="adj1" fmla="val 18750"/>
              <a:gd name="adj2" fmla="val -8333"/>
              <a:gd name="adj3" fmla="val -9406"/>
              <a:gd name="adj4" fmla="val -7164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18</a:t>
            </a:r>
            <a:endParaRPr lang="ru-RU" sz="1000" dirty="0"/>
          </a:p>
        </p:txBody>
      </p:sp>
      <p:sp>
        <p:nvSpPr>
          <p:cNvPr id="23" name="Выноска 1 (с границей) 22">
            <a:hlinkClick r:id="rId21" action="ppaction://hlinksldjump"/>
          </p:cNvPr>
          <p:cNvSpPr/>
          <p:nvPr/>
        </p:nvSpPr>
        <p:spPr>
          <a:xfrm>
            <a:off x="4791283" y="3789040"/>
            <a:ext cx="432048" cy="222250"/>
          </a:xfrm>
          <a:prstGeom prst="accentCallout1">
            <a:avLst>
              <a:gd name="adj1" fmla="val 18750"/>
              <a:gd name="adj2" fmla="val -8333"/>
              <a:gd name="adj3" fmla="val 107268"/>
              <a:gd name="adj4" fmla="val -147459"/>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19</a:t>
            </a:r>
            <a:endParaRPr lang="ru-RU" sz="1000" dirty="0"/>
          </a:p>
        </p:txBody>
      </p:sp>
      <p:sp>
        <p:nvSpPr>
          <p:cNvPr id="27" name="Выноска 1 (с границей) 26">
            <a:hlinkClick r:id="rId22" action="ppaction://hlinksldjump"/>
          </p:cNvPr>
          <p:cNvSpPr/>
          <p:nvPr/>
        </p:nvSpPr>
        <p:spPr>
          <a:xfrm>
            <a:off x="4995224" y="2852936"/>
            <a:ext cx="432048" cy="222250"/>
          </a:xfrm>
          <a:prstGeom prst="accentCallout1">
            <a:avLst>
              <a:gd name="adj1" fmla="val 18750"/>
              <a:gd name="adj2" fmla="val -8333"/>
              <a:gd name="adj3" fmla="val 166117"/>
              <a:gd name="adj4" fmla="val -102885"/>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20</a:t>
            </a:r>
            <a:endParaRPr lang="ru-RU" sz="1000" dirty="0"/>
          </a:p>
        </p:txBody>
      </p:sp>
      <p:sp>
        <p:nvSpPr>
          <p:cNvPr id="34" name="Выноска 1 (с границей) 33">
            <a:hlinkClick r:id="rId23" action="ppaction://hlinksldjump"/>
          </p:cNvPr>
          <p:cNvSpPr/>
          <p:nvPr/>
        </p:nvSpPr>
        <p:spPr>
          <a:xfrm>
            <a:off x="5147624" y="1340768"/>
            <a:ext cx="432048" cy="222250"/>
          </a:xfrm>
          <a:prstGeom prst="accentCallout1">
            <a:avLst>
              <a:gd name="adj1" fmla="val 18750"/>
              <a:gd name="adj2" fmla="val -8333"/>
              <a:gd name="adj3" fmla="val 166117"/>
              <a:gd name="adj4" fmla="val -102885"/>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21</a:t>
            </a:r>
            <a:endParaRPr lang="ru-RU" sz="1000" dirty="0"/>
          </a:p>
        </p:txBody>
      </p:sp>
      <p:sp>
        <p:nvSpPr>
          <p:cNvPr id="35" name="Выноска 1 (с границей) 34">
            <a:hlinkClick r:id="rId24" action="ppaction://hlinksldjump"/>
          </p:cNvPr>
          <p:cNvSpPr/>
          <p:nvPr/>
        </p:nvSpPr>
        <p:spPr>
          <a:xfrm>
            <a:off x="1403648" y="1844824"/>
            <a:ext cx="432048" cy="222250"/>
          </a:xfrm>
          <a:prstGeom prst="accentCallout1">
            <a:avLst>
              <a:gd name="adj1" fmla="val 18750"/>
              <a:gd name="adj2" fmla="val -8333"/>
              <a:gd name="adj3" fmla="val 166117"/>
              <a:gd name="adj4" fmla="val -102885"/>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22</a:t>
            </a:r>
            <a:endParaRPr lang="ru-RU" sz="1000" dirty="0"/>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par>
                          <p:cTn id="49" fill="hold">
                            <p:stCondLst>
                              <p:cond delay="6500"/>
                            </p:stCondLst>
                            <p:childTnLst>
                              <p:par>
                                <p:cTn id="50" presetID="10"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8500"/>
                            </p:stCondLst>
                            <p:childTnLst>
                              <p:par>
                                <p:cTn id="66" presetID="10"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par>
                          <p:cTn id="69" fill="hold">
                            <p:stCondLst>
                              <p:cond delay="900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par>
                          <p:cTn id="73" fill="hold">
                            <p:stCondLst>
                              <p:cond delay="95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1000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par>
                          <p:cTn id="81" fill="hold">
                            <p:stCondLst>
                              <p:cond delay="10500"/>
                            </p:stCondLst>
                            <p:childTnLst>
                              <p:par>
                                <p:cTn id="82" presetID="10"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par>
                          <p:cTn id="85" fill="hold">
                            <p:stCondLst>
                              <p:cond delay="110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par>
                          <p:cTn id="89" fill="hold">
                            <p:stCondLst>
                              <p:cond delay="11500"/>
                            </p:stCondLst>
                            <p:childTnLst>
                              <p:par>
                                <p:cTn id="90" presetID="10" presetClass="entr" presetSubtype="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par>
                          <p:cTn id="93" fill="hold">
                            <p:stCondLst>
                              <p:cond delay="120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par>
                          <p:cTn id="97" fill="hold">
                            <p:stCondLst>
                              <p:cond delay="12500"/>
                            </p:stCondLst>
                            <p:childTnLst>
                              <p:par>
                                <p:cTn id="98" presetID="10"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24" grpId="0" animBg="1"/>
      <p:bldP spid="25" grpId="0" animBg="1"/>
      <p:bldP spid="26" grpId="0" animBg="1"/>
      <p:bldP spid="28" grpId="0" animBg="1"/>
      <p:bldP spid="29" grpId="0" animBg="1"/>
      <p:bldP spid="30" grpId="0" animBg="1"/>
      <p:bldP spid="31" grpId="0" animBg="1"/>
      <p:bldP spid="32" grpId="0" animBg="1"/>
      <p:bldP spid="3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7" grpId="0" animBg="1"/>
      <p:bldP spid="34" grpId="0" animBg="1"/>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1" y="269354"/>
            <a:ext cx="8531711" cy="3539430"/>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Доходные дома</a:t>
            </a:r>
          </a:p>
          <a:p>
            <a:r>
              <a:rPr lang="ru-RU" sz="2000" dirty="0" smtClean="0"/>
              <a:t>   Во </a:t>
            </a:r>
            <a:r>
              <a:rPr lang="ru-RU" sz="2000" dirty="0"/>
              <a:t>второй половине </a:t>
            </a:r>
            <a:r>
              <a:rPr lang="en-US" sz="2000" dirty="0"/>
              <a:t>XIX</a:t>
            </a:r>
            <a:r>
              <a:rPr lang="ru-RU" sz="2000" dirty="0"/>
              <a:t> века значительно увеличилось население  Брянска. Поэтому в городе появились многоквартирные дома, в которых обычно нижний этаж отводился для торговых помещений – магазинов, лавочек, складов, а верхние этажи – под квартиры, сдаваемые внаем. Такие дома назывались доходными.</a:t>
            </a:r>
          </a:p>
          <a:p>
            <a:r>
              <a:rPr lang="ru-RU" sz="2000" dirty="0"/>
              <a:t>До наших дней сохранился дом </a:t>
            </a:r>
            <a:r>
              <a:rPr lang="ru-RU" sz="2000" dirty="0" err="1"/>
              <a:t>Е.П.Бабаевой</a:t>
            </a:r>
            <a:r>
              <a:rPr lang="ru-RU" sz="2000" dirty="0"/>
              <a:t>. Он стоял на очень бойком месте рядом с базаром и лавками мясных рядов. Одним из первых его арендаторов был Б.И. </a:t>
            </a:r>
            <a:r>
              <a:rPr lang="ru-RU" sz="2000" dirty="0" err="1"/>
              <a:t>Велинг</a:t>
            </a:r>
            <a:r>
              <a:rPr lang="ru-RU" sz="2000" dirty="0"/>
              <a:t> – прусский подданный, имевший здесь колбасное заведение, и чья продукция пользовалась большим спросом в городе.</a:t>
            </a:r>
          </a:p>
        </p:txBody>
      </p:sp>
      <p:sp>
        <p:nvSpPr>
          <p:cNvPr id="3" name="TextBox 2"/>
          <p:cNvSpPr txBox="1"/>
          <p:nvPr/>
        </p:nvSpPr>
        <p:spPr>
          <a:xfrm>
            <a:off x="539552" y="3868865"/>
            <a:ext cx="8064896" cy="2000548"/>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Mietshäuser</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In der 2.Hälfte des XIX. Jahrhunderts vergrößerte sich die Bevölkerung von Brjansk wesentlich. In der Stadt wurden Mehrfamilienhäuser gebaut, wo im Erdgeschoß üblicherweise ein Handelsraum: ein Geschäft, ein Laden oder ein Lagerraum untergebracht wurden. Die Wohnungen in den oberen Stockwerken wurden vermietet. Solche Häuser nannten sich Gewinnhäuser.</a:t>
            </a:r>
            <a:endParaRPr lang="ru-RU" sz="2000" dirty="0"/>
          </a:p>
        </p:txBody>
      </p:sp>
    </p:spTree>
    <p:extLst>
      <p:ext uri="{BB962C8B-B14F-4D97-AF65-F5344CB8AC3E}">
        <p14:creationId xmlns:p14="http://schemas.microsoft.com/office/powerpoint/2010/main" xmlns="" val="6966710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280920" cy="2616101"/>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Доходные дома</a:t>
            </a:r>
          </a:p>
          <a:p>
            <a:r>
              <a:rPr lang="ru-RU" dirty="0" smtClean="0"/>
              <a:t>   </a:t>
            </a:r>
            <a:r>
              <a:rPr lang="ru-RU" sz="2000" dirty="0" smtClean="0"/>
              <a:t>В </a:t>
            </a:r>
            <a:r>
              <a:rPr lang="ru-RU" sz="2000" dirty="0"/>
              <a:t>этом доходном доме перед первой мировой войной 1914 года жили два брата </a:t>
            </a:r>
            <a:r>
              <a:rPr lang="ru-RU" sz="2000" dirty="0" err="1"/>
              <a:t>Доната</a:t>
            </a:r>
            <a:r>
              <a:rPr lang="ru-RU" sz="2000" dirty="0"/>
              <a:t>. Один из них работал на Арсенале, другой, искусный кондитер, имел здесь кондитерскую и кофейню.  Кондитерская Альфреда </a:t>
            </a:r>
            <a:r>
              <a:rPr lang="ru-RU" sz="2000" dirty="0" err="1"/>
              <a:t>Доната</a:t>
            </a:r>
            <a:r>
              <a:rPr lang="ru-RU" sz="2000" dirty="0"/>
              <a:t> занимала два угловых зала первого этажа и служила излюбленным местом встречи сладкоежек. </a:t>
            </a:r>
          </a:p>
          <a:p>
            <a:r>
              <a:rPr lang="ru-RU" sz="2000" dirty="0"/>
              <a:t>После революции доходный дом муниципализировали, и до сих пор он занимает заметное место на углу современных улиц Калинина и Горького.</a:t>
            </a:r>
          </a:p>
        </p:txBody>
      </p:sp>
      <p:sp>
        <p:nvSpPr>
          <p:cNvPr id="3" name="TextBox 2"/>
          <p:cNvSpPr txBox="1"/>
          <p:nvPr/>
        </p:nvSpPr>
        <p:spPr>
          <a:xfrm>
            <a:off x="539552" y="2804741"/>
            <a:ext cx="8280920" cy="3847207"/>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Mietshäuser</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Bis heute </a:t>
            </a:r>
            <a:r>
              <a:rPr lang="de-DE" sz="2000" dirty="0" smtClean="0"/>
              <a:t>blieb </a:t>
            </a:r>
            <a:r>
              <a:rPr lang="de-DE" sz="2000" dirty="0"/>
              <a:t>das Haus von </a:t>
            </a:r>
            <a:r>
              <a:rPr lang="de-DE" sz="2000" dirty="0" err="1"/>
              <a:t>A.Babaewa</a:t>
            </a:r>
            <a:r>
              <a:rPr lang="de-DE" sz="2000" dirty="0"/>
              <a:t> erhalten. Es stand in einem vielbegangenen Ort neben dem Markt und den Fleischriehen. Einer der ersten Mieter in diesem Haus war </a:t>
            </a:r>
            <a:r>
              <a:rPr lang="de-DE" sz="2000" dirty="0" err="1"/>
              <a:t>B.Wehling</a:t>
            </a:r>
            <a:r>
              <a:rPr lang="de-DE" sz="2000" dirty="0"/>
              <a:t> – ein preußischer Bürger, der eine Wurstfabrik besaß, deren Erzeugnisse in der Stadt sehr gefragt </a:t>
            </a:r>
            <a:r>
              <a:rPr lang="de-DE" sz="2000" dirty="0" smtClean="0"/>
              <a:t>waren. </a:t>
            </a:r>
            <a:endParaRPr lang="ru-RU" sz="2000" dirty="0"/>
          </a:p>
          <a:p>
            <a:r>
              <a:rPr lang="en-US" sz="2000" dirty="0"/>
              <a:t>     </a:t>
            </a:r>
            <a:r>
              <a:rPr lang="de-DE" sz="2000" dirty="0"/>
              <a:t>In </a:t>
            </a:r>
            <a:r>
              <a:rPr lang="de-DE" sz="2000" dirty="0" smtClean="0"/>
              <a:t>diesen Mietshäusern </a:t>
            </a:r>
            <a:r>
              <a:rPr lang="de-DE" sz="2000" dirty="0"/>
              <a:t>wohnten vor dem Ersten Weltkrieg </a:t>
            </a:r>
            <a:r>
              <a:rPr lang="de-DE" sz="2000" dirty="0" smtClean="0"/>
              <a:t>die zwei </a:t>
            </a:r>
            <a:r>
              <a:rPr lang="de-DE" sz="2000" dirty="0"/>
              <a:t>Brüder Donat. Einer von ihnen arbeitete im Arsenal, und der andere war ein meisterhafter Zuckerbäcker, besaß ein Kaffeehaus und eine Konditorei. Die Konditorei nahm zwei </a:t>
            </a:r>
            <a:r>
              <a:rPr lang="de-DE" sz="2000" dirty="0" err="1"/>
              <a:t>Eckräume</a:t>
            </a:r>
            <a:r>
              <a:rPr lang="de-DE" sz="2000" dirty="0"/>
              <a:t> im Erdgeschoß ein, wo sich Süßmäuler zu treffen pflegten.</a:t>
            </a:r>
            <a:endParaRPr lang="ru-RU" sz="2000" dirty="0"/>
          </a:p>
          <a:p>
            <a:r>
              <a:rPr lang="en-US" sz="2000" dirty="0"/>
              <a:t>     </a:t>
            </a:r>
            <a:r>
              <a:rPr lang="de-DE" sz="2000" dirty="0"/>
              <a:t>Nach der Revolution wurde das Haus der Kommune übergeben. Es steht immer noch an der Kreuzung der Gorki- </a:t>
            </a:r>
            <a:r>
              <a:rPr lang="de-DE" sz="2000" dirty="0" smtClean="0"/>
              <a:t>und der </a:t>
            </a:r>
            <a:r>
              <a:rPr lang="de-DE" sz="2000" dirty="0" err="1"/>
              <a:t>Kalininstraße</a:t>
            </a:r>
            <a:r>
              <a:rPr lang="de-DE" sz="2000" dirty="0"/>
              <a: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7086717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16632"/>
            <a:ext cx="3672408" cy="1077218"/>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Мужская гимназия</a:t>
            </a:r>
          </a:p>
          <a:p>
            <a:pPr algn="ctr"/>
            <a:r>
              <a:rPr lang="de-DE" sz="3200" b="1" i="1" dirty="0" smtClean="0">
                <a:solidFill>
                  <a:srgbClr val="C00000"/>
                </a:solidFill>
                <a:effectLst>
                  <a:outerShdw blurRad="38100" dist="38100" dir="2700000" algn="tl">
                    <a:srgbClr val="000000">
                      <a:alpha val="43137"/>
                    </a:srgbClr>
                  </a:outerShdw>
                </a:effectLst>
              </a:rPr>
              <a:t>Männergymnasium</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908559" y="1484784"/>
            <a:ext cx="7560840" cy="4855893"/>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141940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8058019" cy="2923877"/>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Мужская гимназия</a:t>
            </a:r>
          </a:p>
          <a:p>
            <a:r>
              <a:rPr lang="ru-RU" dirty="0" smtClean="0"/>
              <a:t>   </a:t>
            </a:r>
            <a:r>
              <a:rPr lang="ru-RU" sz="2000" dirty="0" smtClean="0"/>
              <a:t>Как </a:t>
            </a:r>
            <a:r>
              <a:rPr lang="ru-RU" sz="2000" dirty="0"/>
              <a:t>раз напротив находилась частная мужская гимназия. Она располагалась в доходном доме брянского купца Николая </a:t>
            </a:r>
            <a:r>
              <a:rPr lang="ru-RU" sz="2000" dirty="0" err="1"/>
              <a:t>Вязьмитина</a:t>
            </a:r>
            <a:r>
              <a:rPr lang="ru-RU" sz="2000" dirty="0"/>
              <a:t>. До конца </a:t>
            </a:r>
            <a:r>
              <a:rPr lang="en-US" sz="2000" dirty="0"/>
              <a:t>XIX</a:t>
            </a:r>
            <a:r>
              <a:rPr lang="ru-RU" sz="2000" dirty="0"/>
              <a:t> века в нем было множество лавочек и заведений: хлебная лавка, галантерейная, магазин заказа и готового платья, часовой магазин, аптека. А гимназия открылась 1 сентября 1907 года и ставила целью подготовку образованных людей. Инициатором её открытия был князь </a:t>
            </a:r>
            <a:r>
              <a:rPr lang="ru-RU" sz="2000" dirty="0" err="1"/>
              <a:t>Тенишев</a:t>
            </a:r>
            <a:r>
              <a:rPr lang="ru-RU" sz="2000" dirty="0"/>
              <a:t>. Позже здесь всегда располагались учебные заведения, а сейчас – Брянский техникум индустрии и сервиса.</a:t>
            </a:r>
          </a:p>
        </p:txBody>
      </p:sp>
      <p:sp>
        <p:nvSpPr>
          <p:cNvPr id="3" name="TextBox 2"/>
          <p:cNvSpPr txBox="1"/>
          <p:nvPr/>
        </p:nvSpPr>
        <p:spPr>
          <a:xfrm>
            <a:off x="683567" y="3356992"/>
            <a:ext cx="8238039" cy="323165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Männergymnasium</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Gegenüber davon, im Mietshaus des Kaufmanns Nikolai </a:t>
            </a:r>
            <a:r>
              <a:rPr lang="de-DE" sz="2000" dirty="0" err="1" smtClean="0"/>
              <a:t>Wjasmitin</a:t>
            </a:r>
            <a:r>
              <a:rPr lang="de-DE" sz="2000" dirty="0" smtClean="0"/>
              <a:t>,  </a:t>
            </a:r>
            <a:r>
              <a:rPr lang="de-DE" sz="2000" dirty="0"/>
              <a:t>befand sich ein privates Männergymnasium. Bis zum Ende des XIX. Jahrhunderts </a:t>
            </a:r>
            <a:r>
              <a:rPr lang="de-DE" sz="2000" dirty="0" smtClean="0"/>
              <a:t>gab es </a:t>
            </a:r>
            <a:r>
              <a:rPr lang="de-DE" sz="2000" dirty="0"/>
              <a:t>hier eine </a:t>
            </a:r>
            <a:r>
              <a:rPr lang="de-DE" sz="2000" dirty="0" smtClean="0"/>
              <a:t>Vielzahl </a:t>
            </a:r>
            <a:r>
              <a:rPr lang="de-DE" sz="2000" dirty="0"/>
              <a:t>von Betrieben und Läden: eine Bäckerei, ein Kurzwarengeschäft, ein Bekleidungsgeschäft mit einer Maßschneiderei; ein Uhrengeschäft und eine Apotheke. Das Gymnasium wurde hier am 1.September1907 eröffnet. Es setzte sich die Ausbildung von </a:t>
            </a:r>
            <a:r>
              <a:rPr lang="de-DE" sz="2000" dirty="0" smtClean="0"/>
              <a:t>gut geschulten </a:t>
            </a:r>
            <a:r>
              <a:rPr lang="de-DE" sz="2000" dirty="0"/>
              <a:t>Menschen zum Ziel. Die Gründung des Gymnasiums hatte Fürst </a:t>
            </a:r>
            <a:r>
              <a:rPr lang="de-DE" sz="2000" dirty="0" err="1"/>
              <a:t>Tenischew</a:t>
            </a:r>
            <a:r>
              <a:rPr lang="de-DE" sz="2000" dirty="0"/>
              <a:t> initiiert. Früher waren hier verschiedene Lehranstalten tätig. Heute ist hier die Fachschule für Industrie und Service untergebracht.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003934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5940" y="188640"/>
            <a:ext cx="5240152"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Десна – торговый путь</a:t>
            </a:r>
          </a:p>
          <a:p>
            <a:pPr algn="ctr"/>
            <a:r>
              <a:rPr lang="de-DE" sz="3200" b="1" i="1" dirty="0">
                <a:solidFill>
                  <a:srgbClr val="C00000"/>
                </a:solidFill>
                <a:effectLst>
                  <a:outerShdw blurRad="38100" dist="38100" dir="2700000" algn="tl">
                    <a:srgbClr val="000000">
                      <a:alpha val="43137"/>
                    </a:srgbClr>
                  </a:outerShdw>
                </a:effectLst>
              </a:rPr>
              <a:t>Die </a:t>
            </a:r>
            <a:r>
              <a:rPr lang="de-DE" sz="3200" b="1" i="1" dirty="0" err="1">
                <a:solidFill>
                  <a:srgbClr val="C00000"/>
                </a:solidFill>
                <a:effectLst>
                  <a:outerShdw blurRad="38100" dist="38100" dir="2700000" algn="tl">
                    <a:srgbClr val="000000">
                      <a:alpha val="43137"/>
                    </a:srgbClr>
                  </a:outerShdw>
                </a:effectLst>
              </a:rPr>
              <a:t>Desna</a:t>
            </a:r>
            <a:r>
              <a:rPr lang="de-DE" sz="3200" b="1" i="1" dirty="0">
                <a:solidFill>
                  <a:srgbClr val="C00000"/>
                </a:solidFill>
                <a:effectLst>
                  <a:outerShdw blurRad="38100" dist="38100" dir="2700000" algn="tl">
                    <a:srgbClr val="000000">
                      <a:alpha val="43137"/>
                    </a:srgbClr>
                  </a:outerShdw>
                </a:effectLst>
              </a:rPr>
              <a:t> als ein </a:t>
            </a:r>
            <a:r>
              <a:rPr lang="de-DE" sz="3200" b="1" i="1" dirty="0" smtClean="0">
                <a:solidFill>
                  <a:srgbClr val="C00000"/>
                </a:solidFill>
                <a:effectLst>
                  <a:outerShdw blurRad="38100" dist="38100" dir="2700000" algn="tl">
                    <a:srgbClr val="000000">
                      <a:alpha val="43137"/>
                    </a:srgbClr>
                  </a:outerShdw>
                </a:effectLst>
              </a:rPr>
              <a:t>Handelsweg</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683568" y="1402022"/>
            <a:ext cx="8064896" cy="4619266"/>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59597" y="6244842"/>
            <a:ext cx="912838" cy="369332"/>
          </a:xfrm>
          <a:prstGeom prst="rect">
            <a:avLst/>
          </a:prstGeom>
          <a:noFill/>
        </p:spPr>
        <p:txBody>
          <a:bodyPr wrap="square" rtlCol="0">
            <a:spAutoFit/>
          </a:bodyPr>
          <a:lstStyle/>
          <a:p>
            <a:r>
              <a:rPr lang="ru-RU" b="1" dirty="0" smtClean="0">
                <a:solidFill>
                  <a:srgbClr val="002060"/>
                </a:solidFill>
              </a:rPr>
              <a:t>1892 г.</a:t>
            </a:r>
            <a:endParaRPr lang="ru-RU" b="1" dirty="0">
              <a:solidFill>
                <a:srgbClr val="002060"/>
              </a:solidFill>
            </a:endParaRPr>
          </a:p>
        </p:txBody>
      </p:sp>
    </p:spTree>
    <p:extLst>
      <p:ext uri="{BB962C8B-B14F-4D97-AF65-F5344CB8AC3E}">
        <p14:creationId xmlns:p14="http://schemas.microsoft.com/office/powerpoint/2010/main" xmlns="" val="34645706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7488832" cy="2616101"/>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Десна – торговый путь</a:t>
            </a:r>
          </a:p>
          <a:p>
            <a:r>
              <a:rPr lang="ru-RU" sz="2000" dirty="0" smtClean="0"/>
              <a:t>   Перед </a:t>
            </a:r>
            <a:r>
              <a:rPr lang="ru-RU" sz="2000" dirty="0"/>
              <a:t>нами открывается вид на Десну. Она была колыбелью Брянска, а позже служила важным транспортным путем. В середине </a:t>
            </a:r>
            <a:r>
              <a:rPr lang="en-US" sz="2000" dirty="0"/>
              <a:t>XIX</a:t>
            </a:r>
            <a:r>
              <a:rPr lang="ru-RU" sz="2000" dirty="0"/>
              <a:t> века Десна была маршрутом весеннего сплава плотов, а также давала возможность быстрого сообщения с Киевом и всем югом России, куда направлялись железо, стекло, посуда и канаты. В 1890 году водный грузооборот по десне у Брянска составлял 100 тысяч тонн.</a:t>
            </a:r>
          </a:p>
        </p:txBody>
      </p:sp>
      <p:sp>
        <p:nvSpPr>
          <p:cNvPr id="3" name="TextBox 2"/>
          <p:cNvSpPr txBox="1"/>
          <p:nvPr/>
        </p:nvSpPr>
        <p:spPr>
          <a:xfrm>
            <a:off x="827584" y="3573016"/>
            <a:ext cx="7272808" cy="2616101"/>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Die </a:t>
            </a:r>
            <a:r>
              <a:rPr lang="de-DE" sz="2400" b="1" i="1" dirty="0" err="1">
                <a:solidFill>
                  <a:srgbClr val="0000FF"/>
                </a:solidFill>
                <a:effectLst>
                  <a:outerShdw blurRad="38100" dist="38100" dir="2700000" algn="tl">
                    <a:srgbClr val="000000">
                      <a:alpha val="43137"/>
                    </a:srgbClr>
                  </a:outerShdw>
                </a:effectLst>
              </a:rPr>
              <a:t>Desna</a:t>
            </a:r>
            <a:r>
              <a:rPr lang="de-DE" sz="2400" b="1" i="1" dirty="0">
                <a:solidFill>
                  <a:srgbClr val="0000FF"/>
                </a:solidFill>
                <a:effectLst>
                  <a:outerShdw blurRad="38100" dist="38100" dir="2700000" algn="tl">
                    <a:srgbClr val="000000">
                      <a:alpha val="43137"/>
                    </a:srgbClr>
                  </a:outerShdw>
                </a:effectLst>
              </a:rPr>
              <a:t> als ein Handelsweg</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Nun haben wir eine schöne Aussicht auf die </a:t>
            </a:r>
            <a:r>
              <a:rPr lang="de-DE" sz="2000" dirty="0" err="1"/>
              <a:t>Desna</a:t>
            </a:r>
            <a:r>
              <a:rPr lang="de-DE" sz="2000" dirty="0"/>
              <a:t>. Sie ist die Wiege von Brjansk und war früher ein wichtiger Handelsweg. Mitte des XIX. Jahrhunderts erfolgte über die </a:t>
            </a:r>
            <a:r>
              <a:rPr lang="de-DE" sz="2000" dirty="0" err="1"/>
              <a:t>Desna</a:t>
            </a:r>
            <a:r>
              <a:rPr lang="de-DE" sz="2000" dirty="0"/>
              <a:t> im Frühling die Flößerei. Der Fluss ermöglichte eine schnelle Verbindung  mit Kiew und Südrußland, wohin aus Brjansk Stahl, Glas, Geschirr und Seile </a:t>
            </a:r>
            <a:r>
              <a:rPr lang="de-DE" sz="2000" dirty="0" smtClean="0"/>
              <a:t>geliefert wurden. </a:t>
            </a:r>
            <a:r>
              <a:rPr lang="de-DE" sz="2000" dirty="0"/>
              <a:t>1890 betrug der Güterverkehr über die </a:t>
            </a:r>
            <a:r>
              <a:rPr lang="de-DE" sz="2000" dirty="0" err="1"/>
              <a:t>Desna</a:t>
            </a:r>
            <a:r>
              <a:rPr lang="de-DE" sz="2000" dirty="0"/>
              <a:t> bei Brjansk etwa 100 000 </a:t>
            </a:r>
            <a:r>
              <a:rPr lang="de-DE" sz="2000" dirty="0" smtClean="0"/>
              <a:t>t  im Jahr.</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649834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3713" y="162984"/>
            <a:ext cx="3560590"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Базарная площадь</a:t>
            </a:r>
          </a:p>
          <a:p>
            <a:pPr algn="ctr"/>
            <a:r>
              <a:rPr lang="de-DE" sz="3200" b="1" i="1" dirty="0" smtClean="0">
                <a:solidFill>
                  <a:srgbClr val="C00000"/>
                </a:solidFill>
                <a:effectLst>
                  <a:outerShdw blurRad="38100" dist="38100" dir="2700000" algn="tl">
                    <a:srgbClr val="000000">
                      <a:alpha val="43137"/>
                    </a:srgbClr>
                  </a:outerShdw>
                </a:effectLst>
              </a:rPr>
              <a:t>Marktplatz</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899592" y="1309410"/>
            <a:ext cx="7488832" cy="463987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355976" y="6133946"/>
            <a:ext cx="1080120" cy="369332"/>
          </a:xfrm>
          <a:prstGeom prst="rect">
            <a:avLst/>
          </a:prstGeom>
          <a:noFill/>
        </p:spPr>
        <p:txBody>
          <a:bodyPr wrap="square" rtlCol="0">
            <a:spAutoFit/>
          </a:bodyPr>
          <a:lstStyle/>
          <a:p>
            <a:r>
              <a:rPr lang="ru-RU" b="1" dirty="0" smtClean="0">
                <a:solidFill>
                  <a:srgbClr val="002060"/>
                </a:solidFill>
              </a:rPr>
              <a:t>1908 г.</a:t>
            </a:r>
            <a:endParaRPr lang="ru-RU" b="1" dirty="0">
              <a:solidFill>
                <a:srgbClr val="002060"/>
              </a:solidFill>
            </a:endParaRPr>
          </a:p>
        </p:txBody>
      </p:sp>
    </p:spTree>
    <p:extLst>
      <p:ext uri="{BB962C8B-B14F-4D97-AF65-F5344CB8AC3E}">
        <p14:creationId xmlns:p14="http://schemas.microsoft.com/office/powerpoint/2010/main" xmlns="" val="5478879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1"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8)">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6211"/>
            <a:ext cx="8964488" cy="3231654"/>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Базарная площадь</a:t>
            </a:r>
          </a:p>
          <a:p>
            <a:r>
              <a:rPr lang="ru-RU" sz="2000" dirty="0" smtClean="0"/>
              <a:t>   Так </a:t>
            </a:r>
            <a:r>
              <a:rPr lang="ru-RU" sz="2000" dirty="0"/>
              <a:t>как Брянск вел значительную торговлю по Десне, то в 90</a:t>
            </a:r>
            <a:r>
              <a:rPr lang="ru-RU" sz="2000" baseline="30000" dirty="0"/>
              <a:t>е</a:t>
            </a:r>
            <a:r>
              <a:rPr lang="ru-RU" sz="2000" dirty="0"/>
              <a:t> годы </a:t>
            </a:r>
            <a:r>
              <a:rPr lang="en-US" sz="2000" dirty="0"/>
              <a:t>XIX</a:t>
            </a:r>
            <a:r>
              <a:rPr lang="ru-RU" sz="2000" dirty="0"/>
              <a:t> века было построено несколько пароходных пристаней. Одна из них была у Арсенала, и торговать прибывшими товарами было удобно на расположенной рядом площади. Так как здесь находился Покровский собор, то площадь называлась и Соборной, и базарной. Там были построены торговые павильоны и просто прилавки под открытым небом. Их брали в аренду известные брянские купцы Климов, </a:t>
            </a:r>
            <a:r>
              <a:rPr lang="ru-RU" sz="2000" dirty="0" err="1"/>
              <a:t>Добычин</a:t>
            </a:r>
            <a:r>
              <a:rPr lang="ru-RU" sz="2000" dirty="0"/>
              <a:t>, </a:t>
            </a:r>
            <a:r>
              <a:rPr lang="ru-RU" sz="2000" dirty="0" err="1"/>
              <a:t>Вязьмитин</a:t>
            </a:r>
            <a:r>
              <a:rPr lang="ru-RU" sz="2000" dirty="0"/>
              <a:t>. Базар сохранился и в советские времена и просуществовал до реконструкции площади, когда был разрушен Покровский собор и построен киноконцертный зал «Дружба».</a:t>
            </a:r>
          </a:p>
        </p:txBody>
      </p:sp>
      <p:sp>
        <p:nvSpPr>
          <p:cNvPr id="3" name="TextBox 2"/>
          <p:cNvSpPr txBox="1"/>
          <p:nvPr/>
        </p:nvSpPr>
        <p:spPr>
          <a:xfrm>
            <a:off x="179512" y="3338994"/>
            <a:ext cx="8964488" cy="323165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Marktplatz</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Da Brjansk  seinen Handel über die </a:t>
            </a:r>
            <a:r>
              <a:rPr lang="de-DE" sz="2000" dirty="0" err="1"/>
              <a:t>Desna</a:t>
            </a:r>
            <a:r>
              <a:rPr lang="de-DE" sz="2000" dirty="0"/>
              <a:t> trieb, wurden  in der Stadt in den 90-er Jahren </a:t>
            </a:r>
            <a:r>
              <a:rPr lang="de-DE" sz="2000" dirty="0" smtClean="0"/>
              <a:t>des </a:t>
            </a:r>
            <a:r>
              <a:rPr lang="de-DE" sz="2000" dirty="0"/>
              <a:t>XIX. Jahrhunderts einige Anlegestellen gebaut. Eine </a:t>
            </a:r>
            <a:r>
              <a:rPr lang="de-DE" sz="2000" dirty="0" smtClean="0"/>
              <a:t>von </a:t>
            </a:r>
            <a:r>
              <a:rPr lang="de-DE" sz="2000" dirty="0"/>
              <a:t>ihnen war am Arsenal, weil in der Nähe ein Platz lag. Da an diesem Platz die Maria-Schutz-und-Fürbitte-Kathedrale stand, hieß dieser Platz gleichzeitig der </a:t>
            </a:r>
            <a:r>
              <a:rPr lang="de-DE" sz="2000" dirty="0" err="1"/>
              <a:t>Kathedralenplatz</a:t>
            </a:r>
            <a:r>
              <a:rPr lang="de-DE" sz="2000" dirty="0"/>
              <a:t> und der Marktplatz. Hier wurden mehrere Kaufhallen und  Schalter unter freiem Himmel gebaut. Sie wurden von den </a:t>
            </a:r>
            <a:r>
              <a:rPr lang="de-DE" sz="2000" dirty="0" smtClean="0"/>
              <a:t>bekannten </a:t>
            </a:r>
            <a:r>
              <a:rPr lang="de-DE" sz="2000" dirty="0" err="1" smtClean="0"/>
              <a:t>Brjansker</a:t>
            </a:r>
            <a:r>
              <a:rPr lang="de-DE" sz="2000" dirty="0" smtClean="0"/>
              <a:t> </a:t>
            </a:r>
            <a:r>
              <a:rPr lang="de-DE" sz="2000" dirty="0"/>
              <a:t>Kaufleuten </a:t>
            </a:r>
            <a:r>
              <a:rPr lang="de-DE" sz="2000" dirty="0" err="1"/>
              <a:t>Klimow</a:t>
            </a:r>
            <a:r>
              <a:rPr lang="de-DE" sz="2000" dirty="0"/>
              <a:t>, </a:t>
            </a:r>
            <a:r>
              <a:rPr lang="de-DE" sz="2000" dirty="0" err="1"/>
              <a:t>Dobytschin</a:t>
            </a:r>
            <a:r>
              <a:rPr lang="de-DE" sz="2000" dirty="0"/>
              <a:t>, </a:t>
            </a:r>
            <a:r>
              <a:rPr lang="de-DE" sz="2000" dirty="0" err="1"/>
              <a:t>Wjasmitin</a:t>
            </a:r>
            <a:r>
              <a:rPr lang="de-DE" sz="2000" dirty="0"/>
              <a:t> gemietet. Der Markt existierte auch in der Sowjetzeit bis zum Platzumbau, als die Maria-Schutz-und-Fürbitte-Kathedrale abgebrochen und die Film- und Konzerthalle „</a:t>
            </a:r>
            <a:r>
              <a:rPr lang="de-DE" sz="2000" dirty="0" err="1"/>
              <a:t>Drushba</a:t>
            </a:r>
            <a:r>
              <a:rPr lang="de-DE" sz="2000" dirty="0"/>
              <a:t>“ („Freundschaft“)  errichtet </a:t>
            </a:r>
            <a:r>
              <a:rPr lang="de-DE" sz="2000" dirty="0" smtClean="0"/>
              <a:t>wurde. </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595947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2338" y="188640"/>
            <a:ext cx="4251367" cy="1077218"/>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Рождественская гора</a:t>
            </a:r>
          </a:p>
          <a:p>
            <a:pPr algn="ctr"/>
            <a:r>
              <a:rPr lang="de-DE" sz="3200" b="1" i="1" dirty="0" smtClean="0">
                <a:solidFill>
                  <a:srgbClr val="C00000"/>
                </a:solidFill>
                <a:effectLst>
                  <a:outerShdw blurRad="38100" dist="38100" dir="2700000" algn="tl">
                    <a:srgbClr val="000000">
                      <a:alpha val="43137"/>
                    </a:srgbClr>
                  </a:outerShdw>
                </a:effectLst>
              </a:rPr>
              <a:t>Weihnachtsberg</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151619" y="1484783"/>
            <a:ext cx="7272807" cy="4774607"/>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91502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51450"/>
            <a:ext cx="7560840" cy="2000548"/>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Рождественская гора</a:t>
            </a:r>
            <a:endParaRPr lang="ru-RU" sz="2400" dirty="0">
              <a:solidFill>
                <a:srgbClr val="FF0000"/>
              </a:solidFill>
              <a:effectLst>
                <a:outerShdw blurRad="38100" dist="38100" dir="2700000" algn="tl">
                  <a:srgbClr val="000000">
                    <a:alpha val="43137"/>
                  </a:srgbClr>
                </a:outerShdw>
              </a:effectLst>
            </a:endParaRPr>
          </a:p>
          <a:p>
            <a:r>
              <a:rPr lang="ru-RU" sz="2000" dirty="0" smtClean="0"/>
              <a:t>   Пройдя </a:t>
            </a:r>
            <a:r>
              <a:rPr lang="ru-RU" sz="2000" dirty="0"/>
              <a:t>немного вперед, мы оказываемся у подножья Рождественской горы, которая соединяла нагорную часть города с прибрежной. На правой стороне улицы под №2 стоял дом купца </a:t>
            </a:r>
            <a:r>
              <a:rPr lang="ru-RU" sz="2000" dirty="0" err="1"/>
              <a:t>Скорбилина</a:t>
            </a:r>
            <a:r>
              <a:rPr lang="ru-RU" sz="2000" dirty="0"/>
              <a:t>. В нем был магазин, в котором можно было купить самые разнообразные товары – от ювелирных изделий до хомутов.</a:t>
            </a:r>
          </a:p>
        </p:txBody>
      </p:sp>
      <p:sp>
        <p:nvSpPr>
          <p:cNvPr id="3" name="TextBox 2"/>
          <p:cNvSpPr txBox="1"/>
          <p:nvPr/>
        </p:nvSpPr>
        <p:spPr>
          <a:xfrm>
            <a:off x="1115616" y="2996952"/>
            <a:ext cx="7560840" cy="230832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Weihnachtsberg</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Wenn wir ein Stück weitergehen, kommen wir zum Fuß des Weihnachtsberges, der den hügeligen Teil der Stadt mit dem am Ufer der </a:t>
            </a:r>
            <a:r>
              <a:rPr lang="de-DE" sz="2000" dirty="0" err="1"/>
              <a:t>Desna</a:t>
            </a:r>
            <a:r>
              <a:rPr lang="de-DE" sz="2000" dirty="0"/>
              <a:t> liegenden Teil verbindet. Auf der rechten Straßenseite unter der Nummer 2 stand das Haus des Kaufmanns </a:t>
            </a:r>
            <a:r>
              <a:rPr lang="de-DE" sz="2000" dirty="0" err="1"/>
              <a:t>Skorbilin</a:t>
            </a:r>
            <a:r>
              <a:rPr lang="de-DE" sz="2000" dirty="0"/>
              <a:t>.  </a:t>
            </a:r>
            <a:r>
              <a:rPr lang="de-DE" sz="2000" dirty="0" smtClean="0"/>
              <a:t>Darin </a:t>
            </a:r>
            <a:r>
              <a:rPr lang="de-DE" sz="2000" dirty="0"/>
              <a:t>war ein Laden, wo alle möglichen Waren – von Schmuck bis Geschirr für Pferde </a:t>
            </a:r>
            <a:r>
              <a:rPr lang="de-DE" sz="2000" dirty="0" smtClean="0"/>
              <a:t>angeboten wurden</a:t>
            </a:r>
            <a:r>
              <a:rPr lang="de-DE" sz="2000" dirty="0"/>
              <a: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6604844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60027"/>
            <a:ext cx="7200800" cy="1077218"/>
          </a:xfrm>
          <a:prstGeom prst="rect">
            <a:avLst/>
          </a:prstGeom>
          <a:noFill/>
        </p:spPr>
        <p:txBody>
          <a:bodyPr wrap="square" rtlCol="0">
            <a:spAutoFit/>
          </a:bodyPr>
          <a:lstStyle/>
          <a:p>
            <a:pPr algn="ctr"/>
            <a:r>
              <a:rPr lang="ru-RU" sz="3200" b="1" dirty="0">
                <a:solidFill>
                  <a:srgbClr val="7030A0"/>
                </a:solidFill>
                <a:effectLst>
                  <a:outerShdw blurRad="38100" dist="38100" dir="2700000" algn="tl">
                    <a:srgbClr val="000000">
                      <a:alpha val="43137"/>
                    </a:srgbClr>
                  </a:outerShdw>
                </a:effectLst>
              </a:rPr>
              <a:t>Покровская </a:t>
            </a:r>
            <a:r>
              <a:rPr lang="ru-RU" sz="3200" b="1" dirty="0" smtClean="0">
                <a:solidFill>
                  <a:srgbClr val="7030A0"/>
                </a:solidFill>
                <a:effectLst>
                  <a:outerShdw blurRad="38100" dist="38100" dir="2700000" algn="tl">
                    <a:srgbClr val="000000">
                      <a:alpha val="43137"/>
                    </a:srgbClr>
                  </a:outerShdw>
                </a:effectLst>
              </a:rPr>
              <a:t>гора</a:t>
            </a:r>
          </a:p>
          <a:p>
            <a:pPr algn="ctr"/>
            <a:r>
              <a:rPr lang="de-DE" sz="3200" b="1" dirty="0" smtClean="0">
                <a:solidFill>
                  <a:srgbClr val="C00000"/>
                </a:solidFill>
                <a:effectLst>
                  <a:outerShdw blurRad="38100" dist="38100" dir="2700000" algn="tl">
                    <a:srgbClr val="000000">
                      <a:alpha val="43137"/>
                    </a:srgbClr>
                  </a:outerShdw>
                </a:effectLst>
              </a:rPr>
              <a:t>Maria-Schutz-und-Fürbitte-Berg</a:t>
            </a:r>
            <a:endParaRPr lang="ru-RU" sz="3200"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2123728" y="1268760"/>
            <a:ext cx="4896544" cy="5256584"/>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3991" y="332656"/>
            <a:ext cx="6996019"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Родовое место купцов </a:t>
            </a:r>
            <a:r>
              <a:rPr lang="ru-RU" sz="3200" b="1" dirty="0" err="1" smtClean="0">
                <a:solidFill>
                  <a:srgbClr val="7030A0"/>
                </a:solidFill>
                <a:effectLst>
                  <a:outerShdw blurRad="38100" dist="38100" dir="2700000" algn="tl">
                    <a:srgbClr val="000000">
                      <a:alpha val="43137"/>
                    </a:srgbClr>
                  </a:outerShdw>
                </a:effectLst>
              </a:rPr>
              <a:t>Могилевцевых</a:t>
            </a:r>
            <a:endParaRPr lang="ru-RU" sz="3200" b="1" dirty="0" smtClean="0">
              <a:solidFill>
                <a:srgbClr val="7030A0"/>
              </a:solidFill>
              <a:effectLst>
                <a:outerShdw blurRad="38100" dist="38100" dir="2700000" algn="tl">
                  <a:srgbClr val="000000">
                    <a:alpha val="43137"/>
                  </a:srgbClr>
                </a:outerShdw>
              </a:effectLst>
            </a:endParaRPr>
          </a:p>
          <a:p>
            <a:pPr algn="ctr"/>
            <a:r>
              <a:rPr lang="de-DE" sz="3200" b="1" i="1" dirty="0" err="1" smtClean="0">
                <a:solidFill>
                  <a:srgbClr val="C00000"/>
                </a:solidFill>
                <a:effectLst>
                  <a:outerShdw blurRad="38100" dist="38100" dir="2700000" algn="tl">
                    <a:srgbClr val="000000">
                      <a:alpha val="43137"/>
                    </a:srgbClr>
                  </a:outerShdw>
                </a:effectLst>
              </a:rPr>
              <a:t>Mogilewzewhaus</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138231" y="1556792"/>
            <a:ext cx="7200799" cy="468052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1502520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76672"/>
            <a:ext cx="7344816" cy="2616101"/>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Родовое место купцов </a:t>
            </a:r>
            <a:r>
              <a:rPr lang="ru-RU" sz="2400" b="1" dirty="0" err="1">
                <a:solidFill>
                  <a:srgbClr val="FF0000"/>
                </a:solidFill>
                <a:effectLst>
                  <a:outerShdw blurRad="38100" dist="38100" dir="2700000" algn="tl">
                    <a:srgbClr val="000000">
                      <a:alpha val="43137"/>
                    </a:srgbClr>
                  </a:outerShdw>
                </a:effectLst>
              </a:rPr>
              <a:t>Могилевцевых</a:t>
            </a:r>
            <a:endParaRPr lang="ru-RU" sz="2400" b="1" dirty="0">
              <a:solidFill>
                <a:srgbClr val="FF0000"/>
              </a:solidFill>
              <a:effectLst>
                <a:outerShdw blurRad="38100" dist="38100" dir="2700000" algn="tl">
                  <a:srgbClr val="000000">
                    <a:alpha val="43137"/>
                  </a:srgbClr>
                </a:outerShdw>
              </a:effectLst>
            </a:endParaRPr>
          </a:p>
          <a:p>
            <a:r>
              <a:rPr lang="ru-RU" sz="2000" dirty="0" smtClean="0"/>
              <a:t>   Примечателен </a:t>
            </a:r>
            <a:r>
              <a:rPr lang="ru-RU" sz="2000" dirty="0"/>
              <a:t>был и дом №5 – родовое место купцов </a:t>
            </a:r>
            <a:r>
              <a:rPr lang="ru-RU" sz="2000" dirty="0" err="1"/>
              <a:t>Могилевцевых</a:t>
            </a:r>
            <a:r>
              <a:rPr lang="ru-RU" sz="2000" dirty="0"/>
              <a:t>. Именно здесь стоял дом, в котором родились Николай, Семен и Павел </a:t>
            </a:r>
            <a:r>
              <a:rPr lang="ru-RU" sz="2000" dirty="0" err="1"/>
              <a:t>Могилевцевы</a:t>
            </a:r>
            <a:r>
              <a:rPr lang="ru-RU" sz="2000" dirty="0"/>
              <a:t>. Их жизнь – благородный пример для нынешних меценатов, ведь с именем братьев связано строительство гимназий, торговой школы, больниц и церквей. К сожалению, сейчас на этом месте – чуть ниже ресторана «Дубрава» - безымянный сквер.</a:t>
            </a:r>
          </a:p>
        </p:txBody>
      </p:sp>
      <p:sp>
        <p:nvSpPr>
          <p:cNvPr id="3" name="TextBox 2"/>
          <p:cNvSpPr txBox="1"/>
          <p:nvPr/>
        </p:nvSpPr>
        <p:spPr>
          <a:xfrm>
            <a:off x="971600" y="3356992"/>
            <a:ext cx="7344816" cy="2923877"/>
          </a:xfrm>
          <a:prstGeom prst="rect">
            <a:avLst/>
          </a:prstGeom>
          <a:noFill/>
        </p:spPr>
        <p:txBody>
          <a:bodyPr wrap="square" rtlCol="0">
            <a:spAutoFit/>
          </a:bodyPr>
          <a:lstStyle/>
          <a:p>
            <a:r>
              <a:rPr lang="de-DE" sz="2400" b="1" i="1" dirty="0" err="1">
                <a:solidFill>
                  <a:srgbClr val="0000FF"/>
                </a:solidFill>
                <a:effectLst>
                  <a:outerShdw blurRad="38100" dist="38100" dir="2700000" algn="tl">
                    <a:srgbClr val="000000">
                      <a:alpha val="43137"/>
                    </a:srgbClr>
                  </a:outerShdw>
                </a:effectLst>
              </a:rPr>
              <a:t>Mogilewzewhaus</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Das Haus №5 war auch </a:t>
            </a:r>
            <a:r>
              <a:rPr lang="de-DE" sz="2000" dirty="0" smtClean="0"/>
              <a:t>bemerkenswert </a:t>
            </a:r>
            <a:r>
              <a:rPr lang="de-DE" sz="2000" dirty="0"/>
              <a:t>– das war das Stammhaus der kaufmännischen Familie </a:t>
            </a:r>
            <a:r>
              <a:rPr lang="de-DE" sz="2000" dirty="0" err="1"/>
              <a:t>Mogilewzew</a:t>
            </a:r>
            <a:r>
              <a:rPr lang="de-DE" sz="2000" dirty="0"/>
              <a:t>. </a:t>
            </a:r>
            <a:r>
              <a:rPr lang="de-DE" sz="2000" dirty="0" smtClean="0"/>
              <a:t>Hier </a:t>
            </a:r>
            <a:r>
              <a:rPr lang="de-DE" sz="2000" dirty="0"/>
              <a:t>stand das Gebäude, wo Nikolai, Semjon und Pawel </a:t>
            </a:r>
            <a:r>
              <a:rPr lang="de-DE" sz="2000" dirty="0" err="1"/>
              <a:t>Mogilewzew</a:t>
            </a:r>
            <a:r>
              <a:rPr lang="de-DE" sz="2000" dirty="0"/>
              <a:t> geboren wurden. Ihr Leben ist ein Vorbild für heutige Förderer, denn mit den Brüdern </a:t>
            </a:r>
            <a:r>
              <a:rPr lang="de-DE" sz="2000" dirty="0" err="1"/>
              <a:t>Mogilewzew</a:t>
            </a:r>
            <a:r>
              <a:rPr lang="de-DE" sz="2000" dirty="0"/>
              <a:t> ist der Bau von Gymnasien, einer Fachschule für Handel, Krankenhäusern und Kirchen verbunden. Leider steht heutzutage an dieser Stelle, </a:t>
            </a:r>
            <a:r>
              <a:rPr lang="de-DE" sz="2000" dirty="0" smtClean="0"/>
              <a:t>ein Stück vom </a:t>
            </a:r>
            <a:r>
              <a:rPr lang="de-DE" sz="2000" dirty="0"/>
              <a:t>Lokal „</a:t>
            </a:r>
            <a:r>
              <a:rPr lang="de-DE" sz="2000" dirty="0" err="1"/>
              <a:t>Dubrawa</a:t>
            </a:r>
            <a:r>
              <a:rPr lang="de-DE" sz="2000" dirty="0" smtClean="0"/>
              <a:t>“ entfernt, </a:t>
            </a:r>
            <a:r>
              <a:rPr lang="de-DE" sz="2000" dirty="0"/>
              <a:t>eine namenlose Grünanlage.</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310103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4827" y="200834"/>
            <a:ext cx="3798362" cy="1077218"/>
          </a:xfrm>
          <a:prstGeom prst="rect">
            <a:avLst/>
          </a:prstGeom>
        </p:spPr>
        <p:txBody>
          <a:bodyPr wrap="square">
            <a:spAutoFit/>
          </a:bodyPr>
          <a:lstStyle/>
          <a:p>
            <a:pPr algn="ctr"/>
            <a:r>
              <a:rPr lang="ru-RU" sz="3200" b="1" dirty="0" err="1" smtClean="0">
                <a:solidFill>
                  <a:srgbClr val="7030A0"/>
                </a:solidFill>
                <a:effectLst>
                  <a:outerShdw blurRad="38100" dist="38100" dir="2700000" algn="tl">
                    <a:srgbClr val="000000">
                      <a:alpha val="43137"/>
                    </a:srgbClr>
                  </a:outerShdw>
                </a:effectLst>
              </a:rPr>
              <a:t>Комарёвская</a:t>
            </a:r>
            <a:r>
              <a:rPr lang="ru-RU" sz="3200" b="1" dirty="0" smtClean="0">
                <a:solidFill>
                  <a:srgbClr val="7030A0"/>
                </a:solidFill>
                <a:effectLst>
                  <a:outerShdw blurRad="38100" dist="38100" dir="2700000" algn="tl">
                    <a:srgbClr val="000000">
                      <a:alpha val="43137"/>
                    </a:srgbClr>
                  </a:outerShdw>
                </a:effectLst>
              </a:rPr>
              <a:t> гора</a:t>
            </a:r>
          </a:p>
          <a:p>
            <a:pPr algn="ctr"/>
            <a:r>
              <a:rPr lang="de-DE" sz="3200" b="1" i="1" dirty="0" err="1" smtClean="0">
                <a:solidFill>
                  <a:srgbClr val="C00000"/>
                </a:solidFill>
                <a:effectLst>
                  <a:outerShdw blurRad="38100" dist="38100" dir="2700000" algn="tl">
                    <a:srgbClr val="000000">
                      <a:alpha val="43137"/>
                    </a:srgbClr>
                  </a:outerShdw>
                </a:effectLst>
              </a:rPr>
              <a:t>Komarjowberg</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611560" y="1484784"/>
            <a:ext cx="8064896" cy="432048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95936" y="6021288"/>
            <a:ext cx="1872208" cy="369332"/>
          </a:xfrm>
          <a:prstGeom prst="rect">
            <a:avLst/>
          </a:prstGeom>
          <a:noFill/>
        </p:spPr>
        <p:txBody>
          <a:bodyPr wrap="square" rtlCol="0">
            <a:spAutoFit/>
          </a:bodyPr>
          <a:lstStyle/>
          <a:p>
            <a:r>
              <a:rPr lang="ru-RU" b="1" dirty="0" smtClean="0">
                <a:solidFill>
                  <a:srgbClr val="002060"/>
                </a:solidFill>
              </a:rPr>
              <a:t>2-ая пол. </a:t>
            </a:r>
            <a:r>
              <a:rPr lang="en-US" b="1" dirty="0" smtClean="0">
                <a:solidFill>
                  <a:srgbClr val="002060"/>
                </a:solidFill>
              </a:rPr>
              <a:t>XIX</a:t>
            </a:r>
            <a:r>
              <a:rPr lang="ru-RU" b="1" dirty="0" smtClean="0">
                <a:solidFill>
                  <a:srgbClr val="002060"/>
                </a:solidFill>
              </a:rPr>
              <a:t> в.</a:t>
            </a:r>
            <a:endParaRPr lang="ru-RU" b="1" dirty="0">
              <a:solidFill>
                <a:srgbClr val="002060"/>
              </a:solidFill>
            </a:endParaRPr>
          </a:p>
        </p:txBody>
      </p:sp>
    </p:spTree>
    <p:extLst>
      <p:ext uri="{BB962C8B-B14F-4D97-AF65-F5344CB8AC3E}">
        <p14:creationId xmlns:p14="http://schemas.microsoft.com/office/powerpoint/2010/main" xmlns="" val="10113491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986" y="620688"/>
            <a:ext cx="7848872" cy="2308324"/>
          </a:xfrm>
          <a:prstGeom prst="rect">
            <a:avLst/>
          </a:prstGeom>
          <a:noFill/>
        </p:spPr>
        <p:txBody>
          <a:bodyPr wrap="square" rtlCol="0">
            <a:spAutoFit/>
          </a:bodyPr>
          <a:lstStyle/>
          <a:p>
            <a:r>
              <a:rPr lang="ru-RU" sz="2400" b="1" dirty="0" err="1">
                <a:solidFill>
                  <a:srgbClr val="FF0000"/>
                </a:solidFill>
                <a:effectLst>
                  <a:outerShdw blurRad="38100" dist="38100" dir="2700000" algn="tl">
                    <a:srgbClr val="000000">
                      <a:alpha val="43137"/>
                    </a:srgbClr>
                  </a:outerShdw>
                </a:effectLst>
              </a:rPr>
              <a:t>Комарёвская</a:t>
            </a:r>
            <a:r>
              <a:rPr lang="ru-RU" sz="2400" b="1" dirty="0">
                <a:solidFill>
                  <a:srgbClr val="FF0000"/>
                </a:solidFill>
                <a:effectLst>
                  <a:outerShdw blurRad="38100" dist="38100" dir="2700000" algn="tl">
                    <a:srgbClr val="000000">
                      <a:alpha val="43137"/>
                    </a:srgbClr>
                  </a:outerShdw>
                </a:effectLst>
              </a:rPr>
              <a:t> гора</a:t>
            </a:r>
          </a:p>
          <a:p>
            <a:r>
              <a:rPr lang="ru-RU" sz="2000" dirty="0" smtClean="0"/>
              <a:t>   Двигаясь </a:t>
            </a:r>
            <a:r>
              <a:rPr lang="ru-RU" sz="2000" dirty="0"/>
              <a:t>дальше по бывшей улице Московской, мы подходим к основанию </a:t>
            </a:r>
            <a:r>
              <a:rPr lang="ru-RU" sz="2000" dirty="0" err="1"/>
              <a:t>Комарёвской</a:t>
            </a:r>
            <a:r>
              <a:rPr lang="ru-RU" sz="2000" dirty="0"/>
              <a:t> или </a:t>
            </a:r>
            <a:r>
              <a:rPr lang="ru-RU" sz="2000" dirty="0" err="1"/>
              <a:t>Комаровской</a:t>
            </a:r>
            <a:r>
              <a:rPr lang="ru-RU" sz="2000" dirty="0"/>
              <a:t> горы, получившей такое название по фамилии двух кланов купцов. Эту улицу заселяло купеческое сословие. А купец </a:t>
            </a:r>
            <a:r>
              <a:rPr lang="ru-RU" sz="2000" dirty="0" err="1"/>
              <a:t>Халаев</a:t>
            </a:r>
            <a:r>
              <a:rPr lang="ru-RU" sz="2000" dirty="0"/>
              <a:t> планировал на углу Московской и </a:t>
            </a:r>
            <a:r>
              <a:rPr lang="ru-RU" sz="2000" dirty="0" err="1"/>
              <a:t>Комарёвской</a:t>
            </a:r>
            <a:r>
              <a:rPr lang="ru-RU" sz="2000" dirty="0"/>
              <a:t> улиц построить большой торговый центр, но его планы не были осуществлены.</a:t>
            </a:r>
          </a:p>
        </p:txBody>
      </p:sp>
      <p:sp>
        <p:nvSpPr>
          <p:cNvPr id="3" name="TextBox 2"/>
          <p:cNvSpPr txBox="1"/>
          <p:nvPr/>
        </p:nvSpPr>
        <p:spPr>
          <a:xfrm>
            <a:off x="539552" y="3284984"/>
            <a:ext cx="7848872" cy="2308324"/>
          </a:xfrm>
          <a:prstGeom prst="rect">
            <a:avLst/>
          </a:prstGeom>
          <a:noFill/>
        </p:spPr>
        <p:txBody>
          <a:bodyPr wrap="square" rtlCol="0">
            <a:spAutoFit/>
          </a:bodyPr>
          <a:lstStyle/>
          <a:p>
            <a:r>
              <a:rPr lang="de-DE" sz="2400" b="1" i="1" dirty="0" err="1" smtClean="0">
                <a:solidFill>
                  <a:srgbClr val="0000FF"/>
                </a:solidFill>
                <a:effectLst>
                  <a:outerShdw blurRad="38100" dist="38100" dir="2700000" algn="tl">
                    <a:srgbClr val="000000">
                      <a:alpha val="43137"/>
                    </a:srgbClr>
                  </a:outerShdw>
                </a:effectLst>
              </a:rPr>
              <a:t>Komarjowberg</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Gehen wir die ehemalige </a:t>
            </a:r>
            <a:r>
              <a:rPr lang="de-DE" sz="2000" dirty="0" err="1"/>
              <a:t>Moskauerstraße</a:t>
            </a:r>
            <a:r>
              <a:rPr lang="de-DE" sz="2000" dirty="0"/>
              <a:t> weiter entlang, so kommen wir zum Fuß des </a:t>
            </a:r>
            <a:r>
              <a:rPr lang="de-DE" sz="2000" dirty="0" err="1"/>
              <a:t>Komarjow</a:t>
            </a:r>
            <a:r>
              <a:rPr lang="de-DE" sz="2000" dirty="0"/>
              <a:t>- oder </a:t>
            </a:r>
            <a:r>
              <a:rPr lang="de-DE" sz="2000" dirty="0" err="1"/>
              <a:t>Komarowberges</a:t>
            </a:r>
            <a:r>
              <a:rPr lang="de-DE" sz="2000" dirty="0"/>
              <a:t>, genannt </a:t>
            </a:r>
            <a:r>
              <a:rPr lang="de-DE" sz="2000" dirty="0" smtClean="0"/>
              <a:t> nach </a:t>
            </a:r>
            <a:r>
              <a:rPr lang="de-DE" sz="2000" dirty="0"/>
              <a:t>den Namen zweier kaufmännischen Familiengemeinschaften. Diese Straße wurde von der Kaufmannschaft bewohnt. Der Kaufmann </a:t>
            </a:r>
            <a:r>
              <a:rPr lang="de-DE" sz="2000" dirty="0" err="1"/>
              <a:t>Halaew</a:t>
            </a:r>
            <a:r>
              <a:rPr lang="de-DE" sz="2000" dirty="0"/>
              <a:t> hatte vor, an der Kreuzung der Moskauer-  und </a:t>
            </a:r>
            <a:r>
              <a:rPr lang="de-DE" sz="2000" dirty="0" err="1"/>
              <a:t>Komarowstraße</a:t>
            </a:r>
            <a:r>
              <a:rPr lang="de-DE" sz="2000" dirty="0"/>
              <a:t> </a:t>
            </a:r>
            <a:r>
              <a:rPr lang="de-DE" sz="2000" dirty="0" smtClean="0"/>
              <a:t>ein großes </a:t>
            </a:r>
            <a:r>
              <a:rPr lang="de-DE" sz="2000" dirty="0"/>
              <a:t>Einkaufszentrum zu bauen, aber seine Pläne wurden nicht verwirklicht.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2843219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4115" y="188640"/>
            <a:ext cx="4599785"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Андроновское подворье</a:t>
            </a:r>
          </a:p>
          <a:p>
            <a:pPr algn="ctr"/>
            <a:r>
              <a:rPr lang="de-DE" sz="3200" b="1" i="1" dirty="0" err="1" smtClean="0">
                <a:solidFill>
                  <a:srgbClr val="C00000"/>
                </a:solidFill>
                <a:effectLst>
                  <a:outerShdw blurRad="38100" dist="38100" dir="2700000" algn="tl">
                    <a:srgbClr val="000000">
                      <a:alpha val="43137"/>
                    </a:srgbClr>
                  </a:outerShdw>
                </a:effectLst>
              </a:rPr>
              <a:t>Andronowgehöft</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043608" y="1484784"/>
            <a:ext cx="7200800" cy="4896544"/>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539299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620688"/>
            <a:ext cx="7128792" cy="2000548"/>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Андроновское подворье</a:t>
            </a:r>
          </a:p>
          <a:p>
            <a:r>
              <a:rPr lang="ru-RU" dirty="0"/>
              <a:t> </a:t>
            </a:r>
            <a:r>
              <a:rPr lang="ru-RU" dirty="0" smtClean="0"/>
              <a:t>   </a:t>
            </a:r>
            <a:r>
              <a:rPr lang="ru-RU" sz="2000" dirty="0" smtClean="0"/>
              <a:t>На </a:t>
            </a:r>
            <a:r>
              <a:rPr lang="ru-RU" sz="2000" dirty="0"/>
              <a:t>стыке улиц Калинина и Фокина размещались усадьбы трех владельцев: купцов Бакановых, братьев Ветровых, Захаровых. Здесь находились лавки, питейный и доходный дома, которые в конце </a:t>
            </a:r>
            <a:r>
              <a:rPr lang="en-US" sz="2000" dirty="0"/>
              <a:t>XIX</a:t>
            </a:r>
            <a:r>
              <a:rPr lang="ru-RU" sz="2000" dirty="0"/>
              <a:t> века принадлежали купцу Андронову и получили название «Андроновское подворье».</a:t>
            </a:r>
          </a:p>
        </p:txBody>
      </p:sp>
      <p:sp>
        <p:nvSpPr>
          <p:cNvPr id="3" name="TextBox 2"/>
          <p:cNvSpPr txBox="1"/>
          <p:nvPr/>
        </p:nvSpPr>
        <p:spPr>
          <a:xfrm>
            <a:off x="1244555" y="2996952"/>
            <a:ext cx="7128792" cy="2308324"/>
          </a:xfrm>
          <a:prstGeom prst="rect">
            <a:avLst/>
          </a:prstGeom>
          <a:noFill/>
        </p:spPr>
        <p:txBody>
          <a:bodyPr wrap="square" rtlCol="0">
            <a:spAutoFit/>
          </a:bodyPr>
          <a:lstStyle/>
          <a:p>
            <a:r>
              <a:rPr lang="de-DE" sz="2400" b="1" i="1" dirty="0" err="1">
                <a:solidFill>
                  <a:srgbClr val="0000FF"/>
                </a:solidFill>
                <a:effectLst>
                  <a:outerShdw blurRad="38100" dist="38100" dir="2700000" algn="tl">
                    <a:srgbClr val="000000">
                      <a:alpha val="43137"/>
                    </a:srgbClr>
                  </a:outerShdw>
                </a:effectLst>
              </a:rPr>
              <a:t>Andronowgehöft</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An der Kreuzung der Kalinin- und der </a:t>
            </a:r>
            <a:r>
              <a:rPr lang="de-DE" sz="2000" dirty="0" err="1"/>
              <a:t>Fokinstraße</a:t>
            </a:r>
            <a:r>
              <a:rPr lang="de-DE" sz="2000" dirty="0"/>
              <a:t>  lagen die Gutshöfe von drei Kaufmannsfamilien: </a:t>
            </a:r>
            <a:r>
              <a:rPr lang="de-DE" sz="2000" dirty="0" err="1"/>
              <a:t>Bakanow</a:t>
            </a:r>
            <a:r>
              <a:rPr lang="de-DE" sz="2000" dirty="0"/>
              <a:t>, </a:t>
            </a:r>
            <a:r>
              <a:rPr lang="de-DE" sz="2000" dirty="0" err="1"/>
              <a:t>Wetrow</a:t>
            </a:r>
            <a:r>
              <a:rPr lang="de-DE" sz="2000" dirty="0"/>
              <a:t> und Sacharow. Hier  befanden sich Kaufläden, ein Mietshaus und ein Ausschank, die Ende des XIX. Jahrhunderts dem Kaufmann </a:t>
            </a:r>
            <a:r>
              <a:rPr lang="de-DE" sz="2000" dirty="0" err="1"/>
              <a:t>Andronow</a:t>
            </a:r>
            <a:r>
              <a:rPr lang="de-DE" sz="2000" dirty="0"/>
              <a:t> gehörten und deswegen „</a:t>
            </a:r>
            <a:r>
              <a:rPr lang="de-DE" sz="2000" dirty="0" err="1"/>
              <a:t>Andronowgehöft</a:t>
            </a:r>
            <a:r>
              <a:rPr lang="de-DE" sz="2000" dirty="0"/>
              <a:t>“ genannt wurden .</a:t>
            </a:r>
            <a:endParaRPr lang="ru-RU" sz="2000" dirty="0"/>
          </a:p>
        </p:txBody>
      </p:sp>
      <p:sp>
        <p:nvSpPr>
          <p:cNvPr id="6" name="Скругленный прямоугольник 5">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966710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5640" y="238749"/>
            <a:ext cx="2028745" cy="1077218"/>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Таможня</a:t>
            </a:r>
          </a:p>
          <a:p>
            <a:pPr algn="ctr"/>
            <a:r>
              <a:rPr lang="de-DE" sz="3200" b="1" i="1" dirty="0" smtClean="0">
                <a:solidFill>
                  <a:srgbClr val="C00000"/>
                </a:solidFill>
                <a:effectLst>
                  <a:outerShdw blurRad="38100" dist="38100" dir="2700000" algn="tl">
                    <a:srgbClr val="000000">
                      <a:alpha val="43137"/>
                    </a:srgbClr>
                  </a:outerShdw>
                </a:effectLst>
              </a:rPr>
              <a:t>Zoll</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331640" y="1484784"/>
            <a:ext cx="6696746" cy="488725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7086717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88640"/>
            <a:ext cx="8640960" cy="2923877"/>
          </a:xfrm>
          <a:prstGeom prst="rect">
            <a:avLst/>
          </a:prstGeom>
        </p:spPr>
        <p:txBody>
          <a:bodyPr wrap="square">
            <a:spAutoFit/>
          </a:bodyPr>
          <a:lstStyle/>
          <a:p>
            <a:r>
              <a:rPr lang="ru-RU" sz="2400" b="1" dirty="0">
                <a:solidFill>
                  <a:srgbClr val="FF0000"/>
                </a:solidFill>
                <a:effectLst>
                  <a:outerShdw blurRad="38100" dist="38100" dir="2700000" algn="tl">
                    <a:srgbClr val="000000">
                      <a:alpha val="43137"/>
                    </a:srgbClr>
                  </a:outerShdw>
                </a:effectLst>
              </a:rPr>
              <a:t>Таможня</a:t>
            </a:r>
            <a:endParaRPr lang="ru-RU" sz="2400" dirty="0">
              <a:solidFill>
                <a:srgbClr val="FF0000"/>
              </a:solidFill>
              <a:effectLst>
                <a:outerShdw blurRad="38100" dist="38100" dir="2700000" algn="tl">
                  <a:srgbClr val="000000">
                    <a:alpha val="43137"/>
                  </a:srgbClr>
                </a:outerShdw>
              </a:effectLst>
            </a:endParaRPr>
          </a:p>
          <a:p>
            <a:r>
              <a:rPr lang="ru-RU" dirty="0" smtClean="0"/>
              <a:t>   </a:t>
            </a:r>
            <a:r>
              <a:rPr lang="ru-RU" sz="2000" dirty="0" smtClean="0"/>
              <a:t>Поднимаясь </a:t>
            </a:r>
            <a:r>
              <a:rPr lang="ru-RU" sz="2000" dirty="0"/>
              <a:t>по </a:t>
            </a:r>
            <a:r>
              <a:rPr lang="ru-RU" sz="2000" dirty="0" err="1"/>
              <a:t>Комарёвской</a:t>
            </a:r>
            <a:r>
              <a:rPr lang="ru-RU" sz="2000" dirty="0"/>
              <a:t> горе, на углу улиц Карла Маркса и Фокина мы видим старинное двухэтажное здание, в котором в </a:t>
            </a:r>
            <a:r>
              <a:rPr lang="en-US" sz="2000" dirty="0"/>
              <a:t>XVIII</a:t>
            </a:r>
            <a:r>
              <a:rPr lang="ru-RU" sz="2000" dirty="0"/>
              <a:t> веке находилась таможня, созданная по указу Петра </a:t>
            </a:r>
            <a:r>
              <a:rPr lang="en-US" sz="2000" dirty="0"/>
              <a:t>I</a:t>
            </a:r>
            <a:r>
              <a:rPr lang="ru-RU" sz="2000" dirty="0"/>
              <a:t>, осуществлявшая контроль над провозом через границу товаров и взиманием специальных пошлин и сборов. Это самая ранняя из сохранившихся построек гражданской архитектуры города. Наличие таможни говорит о том, что Брянск довольно долго  находился на перепутье важнейших торговых путей. Сейчас здесь находится музыкальная школа имени </a:t>
            </a:r>
            <a:r>
              <a:rPr lang="ru-RU" sz="2000" dirty="0" err="1"/>
              <a:t>П.И.Чайковского</a:t>
            </a:r>
            <a:r>
              <a:rPr lang="ru-RU" sz="2000" dirty="0"/>
              <a:t>.</a:t>
            </a:r>
          </a:p>
        </p:txBody>
      </p:sp>
      <p:sp>
        <p:nvSpPr>
          <p:cNvPr id="4" name="Прямоугольник 3"/>
          <p:cNvSpPr/>
          <p:nvPr/>
        </p:nvSpPr>
        <p:spPr>
          <a:xfrm>
            <a:off x="251520" y="3284984"/>
            <a:ext cx="8640960" cy="2923877"/>
          </a:xfrm>
          <a:prstGeom prst="rect">
            <a:avLst/>
          </a:prstGeom>
        </p:spPr>
        <p:txBody>
          <a:bodyPr wrap="square">
            <a:spAutoFit/>
          </a:bodyPr>
          <a:lstStyle/>
          <a:p>
            <a:r>
              <a:rPr lang="de-DE" sz="2400" b="1" i="1" dirty="0">
                <a:solidFill>
                  <a:srgbClr val="0000FF"/>
                </a:solidFill>
                <a:effectLst>
                  <a:outerShdw blurRad="38100" dist="38100" dir="2700000" algn="tl">
                    <a:srgbClr val="000000">
                      <a:alpha val="43137"/>
                    </a:srgbClr>
                  </a:outerShdw>
                </a:effectLst>
              </a:rPr>
              <a:t>Zoll</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Gehen wir den </a:t>
            </a:r>
            <a:r>
              <a:rPr lang="de-DE" sz="2000" dirty="0" err="1"/>
              <a:t>Komarowberg</a:t>
            </a:r>
            <a:r>
              <a:rPr lang="de-DE" sz="2000" dirty="0"/>
              <a:t> hinauf, sehen wir an der Kreuzung der Karl-Marx- Straße und der </a:t>
            </a:r>
            <a:r>
              <a:rPr lang="de-DE" sz="2000" dirty="0" err="1"/>
              <a:t>Fokinstraße</a:t>
            </a:r>
            <a:r>
              <a:rPr lang="de-DE" sz="2000" dirty="0"/>
              <a:t> ein altes zweistöckiges Gebäude, wo sich im XVIII. Jahrhundert der auf </a:t>
            </a:r>
            <a:r>
              <a:rPr lang="de-DE" sz="2000" dirty="0" err="1"/>
              <a:t>Erlaß</a:t>
            </a:r>
            <a:r>
              <a:rPr lang="de-DE" sz="2000" dirty="0"/>
              <a:t> von Peter dem I. gegründeter Zoll befand. Der Zoll kontrollierte den Warenverkehr und erhob Zollgebühren. Der Zoll ist das älteste öffentliche Gebäude in Brjansk, das erhalten blieb. Die Tatsache, dass es in Brjansk einen Zoll gab, zeugt davon, dass die Stadt ein Knotenpunkt wichtigster Handelswege war. Heute befindet sich im Zollgebäude die Tschaikowski-Musikschule.</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141940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0726" y="132462"/>
            <a:ext cx="3358612"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Красная площадь</a:t>
            </a:r>
          </a:p>
          <a:p>
            <a:pPr algn="ctr"/>
            <a:r>
              <a:rPr lang="de-DE" sz="3200" b="1" i="1" dirty="0">
                <a:solidFill>
                  <a:srgbClr val="C00000"/>
                </a:solidFill>
                <a:effectLst>
                  <a:outerShdw blurRad="38100" dist="38100" dir="2700000" algn="tl">
                    <a:srgbClr val="000000">
                      <a:alpha val="43137"/>
                    </a:srgbClr>
                  </a:outerShdw>
                </a:effectLst>
              </a:rPr>
              <a:t>Der Rote </a:t>
            </a:r>
            <a:r>
              <a:rPr lang="de-DE" sz="3200" b="1" i="1" dirty="0" smtClean="0">
                <a:solidFill>
                  <a:srgbClr val="C00000"/>
                </a:solidFill>
                <a:effectLst>
                  <a:outerShdw blurRad="38100" dist="38100" dir="2700000" algn="tl">
                    <a:srgbClr val="000000">
                      <a:alpha val="43137"/>
                    </a:srgbClr>
                  </a:outerShdw>
                </a:effectLst>
              </a:rPr>
              <a:t>Platz</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3567687" y="901903"/>
            <a:ext cx="184731" cy="369332"/>
          </a:xfrm>
          <a:prstGeom prst="rect">
            <a:avLst/>
          </a:prstGeom>
        </p:spPr>
        <p:txBody>
          <a:bodyPr wrap="none">
            <a:spAutoFit/>
          </a:bodyPr>
          <a:lstStyle/>
          <a:p>
            <a:endParaRPr lang="ru-RU" dirty="0"/>
          </a:p>
        </p:txBody>
      </p:sp>
      <p:sp>
        <p:nvSpPr>
          <p:cNvPr id="5" name="Прямоугольник 4"/>
          <p:cNvSpPr/>
          <p:nvPr/>
        </p:nvSpPr>
        <p:spPr>
          <a:xfrm>
            <a:off x="1367643" y="1271235"/>
            <a:ext cx="6984776" cy="5110093"/>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003934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7920880" cy="2616101"/>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Красная площадь</a:t>
            </a:r>
            <a:endParaRPr lang="ru-RU" sz="2400" dirty="0">
              <a:solidFill>
                <a:srgbClr val="FF0000"/>
              </a:solidFill>
              <a:effectLst>
                <a:outerShdw blurRad="38100" dist="38100" dir="2700000" algn="tl">
                  <a:srgbClr val="000000">
                    <a:alpha val="43137"/>
                  </a:srgbClr>
                </a:outerShdw>
              </a:effectLst>
            </a:endParaRPr>
          </a:p>
          <a:p>
            <a:r>
              <a:rPr lang="ru-RU" sz="2000" dirty="0" smtClean="0"/>
              <a:t>   Прямо </a:t>
            </a:r>
            <a:r>
              <a:rPr lang="ru-RU" sz="2000" dirty="0"/>
              <a:t>перед нами располагается сквер Карла Маркса. В плане застройки города, утвержденного Екатериной </a:t>
            </a:r>
            <a:r>
              <a:rPr lang="en-US" sz="2000" dirty="0"/>
              <a:t>II</a:t>
            </a:r>
            <a:r>
              <a:rPr lang="ru-RU" sz="2000" dirty="0"/>
              <a:t> в 80</a:t>
            </a:r>
            <a:r>
              <a:rPr lang="ru-RU" sz="2000" baseline="30000" dirty="0"/>
              <a:t>х</a:t>
            </a:r>
            <a:r>
              <a:rPr lang="ru-RU" sz="2000" dirty="0"/>
              <a:t> годах </a:t>
            </a:r>
            <a:r>
              <a:rPr lang="en-US" sz="2000" dirty="0"/>
              <a:t>XVIII</a:t>
            </a:r>
            <a:r>
              <a:rPr lang="ru-RU" sz="2000" dirty="0"/>
              <a:t> века, здесь была обозначена Красная площадь. </a:t>
            </a:r>
            <a:r>
              <a:rPr lang="ru-RU" sz="2000" dirty="0" smtClean="0"/>
              <a:t>Она</a:t>
            </a:r>
            <a:r>
              <a:rPr lang="de-DE" sz="2000" dirty="0" smtClean="0"/>
              <a:t> </a:t>
            </a:r>
            <a:r>
              <a:rPr lang="ru-RU" sz="2000" dirty="0" smtClean="0"/>
              <a:t>проектировалась </a:t>
            </a:r>
            <a:r>
              <a:rPr lang="ru-RU" sz="2000" dirty="0"/>
              <a:t>квадратной, чтобы по её периметру удобно было строить лавки для торговли.  Но торговой Красная площадь не стала. Здесь были построены городская дума, городская управа и здание общественного собрания. И всё же торговые объекты здесь присутствовали.</a:t>
            </a:r>
          </a:p>
        </p:txBody>
      </p:sp>
      <p:sp>
        <p:nvSpPr>
          <p:cNvPr id="3" name="TextBox 2"/>
          <p:cNvSpPr txBox="1"/>
          <p:nvPr/>
        </p:nvSpPr>
        <p:spPr>
          <a:xfrm>
            <a:off x="539552" y="3212976"/>
            <a:ext cx="8064896" cy="2616101"/>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Der Rote Platz</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Direkt vor uns liegt die Karl-Marx-Promenade. Im von Katharina der II. in den 80-er Jahren des XVIII. Jahrhunderts bestätigten Stadtbebauungsplan wurde diese Stelle als der Rote Platz bezeichnet. Er wurde in Form eines Quadrats entworfen, damit der Bau von Kaufbuden an seinem Rand einfach war. Hier wurden Gebäude von der Duma, Stadtverwaltung und </a:t>
            </a:r>
            <a:r>
              <a:rPr lang="de-DE" sz="2000" dirty="0" smtClean="0"/>
              <a:t>Gesellschaftskammer </a:t>
            </a:r>
            <a:r>
              <a:rPr lang="de-DE" sz="2000" dirty="0"/>
              <a:t>gebaut, aber die </a:t>
            </a:r>
            <a:r>
              <a:rPr lang="de-DE" sz="2000" dirty="0" smtClean="0"/>
              <a:t>Handelsbetriebe </a:t>
            </a:r>
            <a:r>
              <a:rPr lang="de-DE" sz="2000" dirty="0"/>
              <a:t>sind hier trotzdem vorhanden.</a:t>
            </a:r>
            <a:endParaRPr lang="ru-RU" sz="2000" dirty="0"/>
          </a:p>
        </p:txBody>
      </p:sp>
      <p:sp>
        <p:nvSpPr>
          <p:cNvPr id="4" name="Скругленный прямоугольник 3">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4645706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20688"/>
            <a:ext cx="7200800" cy="2000548"/>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Покровская гора</a:t>
            </a:r>
          </a:p>
          <a:p>
            <a:r>
              <a:rPr lang="ru-RU" sz="2000" dirty="0" smtClean="0"/>
              <a:t>   Покровская </a:t>
            </a:r>
            <a:r>
              <a:rPr lang="ru-RU" sz="2000" dirty="0"/>
              <a:t>гора – историческое место города. Сюда с Чашина кургана переместился древний Брянск. Высокие склоны гор, овраги и дремучие леса защищали город от нападения врагов. Люди, заселившие к </a:t>
            </a:r>
            <a:r>
              <a:rPr lang="en-US" sz="2000" dirty="0"/>
              <a:t>XIV</a:t>
            </a:r>
            <a:r>
              <a:rPr lang="ru-RU" sz="2000" dirty="0"/>
              <a:t> веку эту гору, вели хозяйство, занимались ремеслами и торговали.</a:t>
            </a:r>
          </a:p>
        </p:txBody>
      </p:sp>
      <p:sp>
        <p:nvSpPr>
          <p:cNvPr id="4" name="TextBox 3"/>
          <p:cNvSpPr txBox="1"/>
          <p:nvPr/>
        </p:nvSpPr>
        <p:spPr>
          <a:xfrm>
            <a:off x="683568" y="3429000"/>
            <a:ext cx="7272808" cy="230832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Maria-Schutz-und-Fürbitte-Berg</a:t>
            </a:r>
            <a:r>
              <a:rPr lang="de-DE" sz="2400" dirty="0"/>
              <a:t> </a:t>
            </a:r>
            <a:endParaRPr lang="ru-RU" sz="2400" dirty="0"/>
          </a:p>
          <a:p>
            <a:r>
              <a:rPr lang="en-US" sz="2000" dirty="0"/>
              <a:t>     </a:t>
            </a:r>
            <a:r>
              <a:rPr lang="de-DE" sz="2000" dirty="0" smtClean="0"/>
              <a:t>Der Maria-Schutz-und-Fürbitte-Berg </a:t>
            </a:r>
            <a:r>
              <a:rPr lang="de-DE" sz="2000" dirty="0"/>
              <a:t>ist ein historischer Ort in Brjansk. Das alte Brjansk wurde hierher vom Schalenhügel verlegt. Hohe Böschungen, Erdkluften und dichte Wälder schützten die Stadt vor feindlichen Angriffen. Die Menschen, die diesen Berg im XIV. Jahrhundert  bewohnten, wirtschafteten, führten Handwerke  und trieben Handel.</a:t>
            </a:r>
            <a:endParaRPr lang="ru-RU" sz="2000" dirty="0"/>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300" y="121837"/>
            <a:ext cx="3009157"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Винные склады</a:t>
            </a:r>
          </a:p>
          <a:p>
            <a:pPr algn="ctr"/>
            <a:r>
              <a:rPr lang="de-DE" sz="3200" b="1" i="1" dirty="0" smtClean="0">
                <a:solidFill>
                  <a:srgbClr val="C00000"/>
                </a:solidFill>
                <a:effectLst>
                  <a:outerShdw blurRad="38100" dist="38100" dir="2700000" algn="tl">
                    <a:srgbClr val="000000">
                      <a:alpha val="43137"/>
                    </a:srgbClr>
                  </a:outerShdw>
                </a:effectLst>
              </a:rPr>
              <a:t>Weinlager</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395536" y="1413330"/>
            <a:ext cx="8352928" cy="3816424"/>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995936" y="5507940"/>
            <a:ext cx="1800200" cy="369332"/>
          </a:xfrm>
          <a:prstGeom prst="rect">
            <a:avLst/>
          </a:prstGeom>
          <a:noFill/>
        </p:spPr>
        <p:txBody>
          <a:bodyPr wrap="square" rtlCol="0">
            <a:spAutoFit/>
          </a:bodyPr>
          <a:lstStyle/>
          <a:p>
            <a:pPr algn="ctr"/>
            <a:r>
              <a:rPr lang="ru-RU" b="1" dirty="0" smtClean="0">
                <a:solidFill>
                  <a:srgbClr val="002060"/>
                </a:solidFill>
              </a:rPr>
              <a:t>Конец </a:t>
            </a:r>
            <a:r>
              <a:rPr lang="en-US" b="1" dirty="0" smtClean="0">
                <a:solidFill>
                  <a:srgbClr val="002060"/>
                </a:solidFill>
              </a:rPr>
              <a:t>XIX </a:t>
            </a:r>
            <a:r>
              <a:rPr lang="ru-RU" b="1" dirty="0" smtClean="0">
                <a:solidFill>
                  <a:srgbClr val="002060"/>
                </a:solidFill>
              </a:rPr>
              <a:t>в.</a:t>
            </a:r>
            <a:endParaRPr lang="ru-RU" b="1" dirty="0">
              <a:solidFill>
                <a:srgbClr val="002060"/>
              </a:solidFill>
            </a:endParaRPr>
          </a:p>
        </p:txBody>
      </p:sp>
    </p:spTree>
    <p:extLst>
      <p:ext uri="{BB962C8B-B14F-4D97-AF65-F5344CB8AC3E}">
        <p14:creationId xmlns:p14="http://schemas.microsoft.com/office/powerpoint/2010/main" xmlns="" val="17649834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1" presetClass="entr" presetSubtype="3"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3)">
                                      <p:cBhvr>
                                        <p:cTn id="12" dur="2000"/>
                                        <p:tgtEl>
                                          <p:spTgt spid="4"/>
                                        </p:tgtEl>
                                      </p:cBhvr>
                                    </p:animEffect>
                                  </p:childTnLst>
                                </p:cTn>
                              </p:par>
                              <p:par>
                                <p:cTn id="13" presetID="45"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640960" cy="2616101"/>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Винные склады</a:t>
            </a:r>
            <a:endParaRPr lang="ru-RU" sz="2400" dirty="0">
              <a:solidFill>
                <a:srgbClr val="FF0000"/>
              </a:solidFill>
              <a:effectLst>
                <a:outerShdw blurRad="38100" dist="38100" dir="2700000" algn="tl">
                  <a:srgbClr val="000000">
                    <a:alpha val="43137"/>
                  </a:srgbClr>
                </a:outerShdw>
              </a:effectLst>
            </a:endParaRPr>
          </a:p>
          <a:p>
            <a:r>
              <a:rPr lang="ru-RU" sz="2000" dirty="0" smtClean="0"/>
              <a:t>   1 </a:t>
            </a:r>
            <a:r>
              <a:rPr lang="ru-RU" sz="2000" dirty="0"/>
              <a:t>августа 1899 года на Красной площади состоялась торжественная закладка казенных винных складов, так как производимые спиртные напитки необходимо было где-то хранить и готовить к продаже. Ещё до завершения строительства сюда стала поступать продукция винных заводов. Это было не просто складское помещение, но и привлекательное здание, украсившее центральную площадь города. Здание винных складов сохранилось до наших дней. Здесь располагается ликероводочный завод.</a:t>
            </a:r>
          </a:p>
        </p:txBody>
      </p:sp>
      <p:sp>
        <p:nvSpPr>
          <p:cNvPr id="3" name="TextBox 2"/>
          <p:cNvSpPr txBox="1"/>
          <p:nvPr/>
        </p:nvSpPr>
        <p:spPr>
          <a:xfrm>
            <a:off x="323528" y="3356992"/>
            <a:ext cx="8640960" cy="2585323"/>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Weinlager</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Am 1.08.1899 fand am Roten Platz die feierliche </a:t>
            </a:r>
            <a:r>
              <a:rPr lang="de-DE" sz="2000" dirty="0" smtClean="0"/>
              <a:t>Grundsteinlegung </a:t>
            </a:r>
            <a:r>
              <a:rPr lang="de-DE" sz="2000" dirty="0"/>
              <a:t>des staatlichen </a:t>
            </a:r>
            <a:r>
              <a:rPr lang="de-DE" sz="2000" dirty="0" smtClean="0"/>
              <a:t>Weinlagers</a:t>
            </a:r>
            <a:r>
              <a:rPr lang="ru-RU" sz="2000" dirty="0" smtClean="0"/>
              <a:t> </a:t>
            </a:r>
            <a:r>
              <a:rPr lang="en-US" sz="2000" dirty="0" err="1" smtClean="0"/>
              <a:t>statt</a:t>
            </a:r>
            <a:r>
              <a:rPr lang="de-DE" sz="2000" dirty="0" smtClean="0"/>
              <a:t>. Die </a:t>
            </a:r>
            <a:r>
              <a:rPr lang="de-DE" sz="2000" dirty="0"/>
              <a:t>hergestellten </a:t>
            </a:r>
            <a:r>
              <a:rPr lang="de-DE" sz="2000" dirty="0" smtClean="0"/>
              <a:t>Spirituosen mussten </a:t>
            </a:r>
            <a:r>
              <a:rPr lang="de-DE" sz="2000" dirty="0"/>
              <a:t>irgendwo gelagert und zum Verkauf vorbereitet </a:t>
            </a:r>
            <a:r>
              <a:rPr lang="de-DE" sz="2000" dirty="0" smtClean="0"/>
              <a:t>werden. </a:t>
            </a:r>
            <a:r>
              <a:rPr lang="de-DE" sz="2000" dirty="0"/>
              <a:t>Die ersten Fabrikate aus den Brennereien trafen ein, bevor der Bau beendet </a:t>
            </a:r>
            <a:r>
              <a:rPr lang="de-DE" sz="2000" dirty="0" smtClean="0"/>
              <a:t>war. </a:t>
            </a:r>
            <a:r>
              <a:rPr lang="de-DE" sz="2000" dirty="0"/>
              <a:t>Das Weinlager war ein markantes Gebäude, </a:t>
            </a:r>
            <a:r>
              <a:rPr lang="de-DE" sz="2000" dirty="0" smtClean="0"/>
              <a:t>das </a:t>
            </a:r>
            <a:r>
              <a:rPr lang="de-DE" sz="2000" dirty="0"/>
              <a:t>den zentralen Stadtplatz </a:t>
            </a:r>
            <a:r>
              <a:rPr lang="de-DE" sz="2000" dirty="0" smtClean="0"/>
              <a:t>verschönte. </a:t>
            </a:r>
            <a:r>
              <a:rPr lang="de-DE" sz="2000" dirty="0"/>
              <a:t>Es blieb bis heute erhalten. Hier befindet sich die Wodkafabrik</a:t>
            </a:r>
            <a:r>
              <a:rPr lang="de-DE" dirty="0"/>
              <a:t>.</a:t>
            </a:r>
            <a:endParaRPr lang="ru-RU" dirty="0"/>
          </a:p>
          <a:p>
            <a:r>
              <a:rPr lang="en-US" dirty="0"/>
              <a:t> </a:t>
            </a:r>
            <a:endParaRPr lang="ru-RU" dirty="0"/>
          </a:p>
        </p:txBody>
      </p:sp>
      <p:sp>
        <p:nvSpPr>
          <p:cNvPr id="4" name="Скругленный прямоугольник 3">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5478879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1175" y="200834"/>
            <a:ext cx="3825663"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Коммерческий банк</a:t>
            </a:r>
          </a:p>
          <a:p>
            <a:pPr algn="ctr"/>
            <a:r>
              <a:rPr lang="de-DE" sz="3200" b="1" i="1" dirty="0" smtClean="0">
                <a:solidFill>
                  <a:srgbClr val="C00000"/>
                </a:solidFill>
                <a:effectLst>
                  <a:outerShdw blurRad="38100" dist="38100" dir="2700000" algn="tl">
                    <a:srgbClr val="000000">
                      <a:alpha val="43137"/>
                    </a:srgbClr>
                  </a:outerShdw>
                </a:effectLst>
              </a:rPr>
              <a:t>Commerzbank</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691680" y="1475933"/>
            <a:ext cx="5904655" cy="4905395"/>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595947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455" y="197346"/>
            <a:ext cx="8280920" cy="3231654"/>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Коммерческий банк</a:t>
            </a:r>
            <a:endParaRPr lang="ru-RU" sz="2400" dirty="0">
              <a:solidFill>
                <a:srgbClr val="FF0000"/>
              </a:solidFill>
              <a:effectLst>
                <a:outerShdw blurRad="38100" dist="38100" dir="2700000" algn="tl">
                  <a:srgbClr val="000000">
                    <a:alpha val="43137"/>
                  </a:srgbClr>
                </a:outerShdw>
              </a:effectLst>
            </a:endParaRPr>
          </a:p>
          <a:p>
            <a:r>
              <a:rPr lang="ru-RU" dirty="0" smtClean="0"/>
              <a:t>   </a:t>
            </a:r>
            <a:r>
              <a:rPr lang="ru-RU" sz="2000" dirty="0" smtClean="0"/>
              <a:t>Напротив </a:t>
            </a:r>
            <a:r>
              <a:rPr lang="ru-RU" sz="2000" dirty="0"/>
              <a:t>винных складов находилось Брянское отделение Орловского Коммерческого банка. В его строительстве большую роль сыграл выходец из известной купеческой семьи нашего города Николай Алексеевич </a:t>
            </a:r>
            <a:r>
              <a:rPr lang="ru-RU" sz="2000" dirty="0" err="1"/>
              <a:t>Чамов</a:t>
            </a:r>
            <a:r>
              <a:rPr lang="ru-RU" sz="2000" dirty="0"/>
              <a:t>. Именно по его инициативе в 1887 году правление банка приняло решение о строительстве в Брянске собственного здания. Основную часть средств банк направлял на развитие промышленности и сельского хозяйства нашего края.  Во время Великой Отечественной войны здание было разрушено, и на его месте построен обком КПСС. Сейчас здесь находится областная дума.</a:t>
            </a:r>
          </a:p>
        </p:txBody>
      </p:sp>
      <p:sp>
        <p:nvSpPr>
          <p:cNvPr id="3" name="TextBox 2"/>
          <p:cNvSpPr txBox="1"/>
          <p:nvPr/>
        </p:nvSpPr>
        <p:spPr>
          <a:xfrm>
            <a:off x="539552" y="3429000"/>
            <a:ext cx="8280920" cy="323165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Commerzbank</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Gegenüber </a:t>
            </a:r>
            <a:r>
              <a:rPr lang="de-DE" sz="2000" dirty="0" smtClean="0"/>
              <a:t>dem </a:t>
            </a:r>
            <a:r>
              <a:rPr lang="de-DE" sz="2000" dirty="0"/>
              <a:t>Weinlager lag die </a:t>
            </a:r>
            <a:r>
              <a:rPr lang="de-DE" sz="2000" dirty="0" err="1" smtClean="0"/>
              <a:t>Brjansker</a:t>
            </a:r>
            <a:r>
              <a:rPr lang="de-DE" sz="2000" dirty="0" smtClean="0"/>
              <a:t> </a:t>
            </a:r>
            <a:r>
              <a:rPr lang="de-DE" sz="2000" dirty="0"/>
              <a:t>Geschäftsstelle der Commerzbank Orjol. Bei deren Eröffnung spielte der Vertreter einer </a:t>
            </a:r>
            <a:r>
              <a:rPr lang="de-DE" sz="2000" dirty="0" smtClean="0"/>
              <a:t>bekannten </a:t>
            </a:r>
            <a:r>
              <a:rPr lang="de-DE" sz="2000" dirty="0" err="1" smtClean="0"/>
              <a:t>Brjansker</a:t>
            </a:r>
            <a:r>
              <a:rPr lang="de-DE" sz="2000" dirty="0" smtClean="0"/>
              <a:t> </a:t>
            </a:r>
            <a:r>
              <a:rPr lang="de-DE" sz="2000" dirty="0"/>
              <a:t>kaufmännischen Familie Nikolai </a:t>
            </a:r>
            <a:r>
              <a:rPr lang="de-DE" sz="2000" dirty="0" err="1"/>
              <a:t>Tschamow</a:t>
            </a:r>
            <a:r>
              <a:rPr lang="de-DE" sz="2000" dirty="0"/>
              <a:t> eine große Rolle. </a:t>
            </a:r>
            <a:r>
              <a:rPr lang="de-DE" sz="2000" dirty="0" smtClean="0"/>
              <a:t>Auf </a:t>
            </a:r>
            <a:r>
              <a:rPr lang="de-DE" sz="2000" dirty="0"/>
              <a:t>seine Initiative traf  der Bankvorstand 1887 </a:t>
            </a:r>
            <a:r>
              <a:rPr lang="de-DE" sz="2000" dirty="0" smtClean="0"/>
              <a:t>die </a:t>
            </a:r>
            <a:r>
              <a:rPr lang="de-DE" sz="2000" dirty="0"/>
              <a:t>Entscheidung, in Brjansk </a:t>
            </a:r>
            <a:r>
              <a:rPr lang="de-DE" sz="2000" dirty="0" smtClean="0"/>
              <a:t>ein eigenes </a:t>
            </a:r>
            <a:r>
              <a:rPr lang="de-DE" sz="2000" dirty="0"/>
              <a:t>Gebäude zu bauen. Mit dem Hauptanteil ihrer Geldmittel förderte die Bank die Industrie und die Landwirtschaft unserer Region. Während des Großen Vaterländischen Krieges wurde das Gebäude zerstört und an seiner Stelle das Gebietskomitee der KPdSU gebaut. Jetzt tagt hier die Gebietsduma.</a:t>
            </a:r>
            <a:endParaRPr lang="ru-RU" sz="2000" dirty="0"/>
          </a:p>
        </p:txBody>
      </p:sp>
      <p:sp>
        <p:nvSpPr>
          <p:cNvPr id="4" name="Скругленный прямоугольник 3">
            <a:hlinkClick r:id="rId3"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91502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28566" y="160184"/>
            <a:ext cx="5958875"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Дом банков и промышленности</a:t>
            </a:r>
          </a:p>
          <a:p>
            <a:pPr algn="ctr"/>
            <a:r>
              <a:rPr lang="de-DE" sz="3200" b="1" i="1" dirty="0">
                <a:solidFill>
                  <a:srgbClr val="C00000"/>
                </a:solidFill>
                <a:effectLst>
                  <a:outerShdw blurRad="38100" dist="38100" dir="2700000" algn="tl">
                    <a:srgbClr val="000000">
                      <a:alpha val="43137"/>
                    </a:srgbClr>
                  </a:outerShdw>
                </a:effectLst>
              </a:rPr>
              <a:t>Banken- und </a:t>
            </a:r>
            <a:r>
              <a:rPr lang="de-DE" sz="3200" b="1" i="1" dirty="0" smtClean="0">
                <a:solidFill>
                  <a:srgbClr val="C00000"/>
                </a:solidFill>
                <a:effectLst>
                  <a:outerShdw blurRad="38100" dist="38100" dir="2700000" algn="tl">
                    <a:srgbClr val="000000">
                      <a:alpha val="43137"/>
                    </a:srgbClr>
                  </a:outerShdw>
                </a:effectLst>
              </a:rPr>
              <a:t>Industriehaus</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971600" y="1700808"/>
            <a:ext cx="7272808" cy="4248472"/>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6604844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920880" cy="2616101"/>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Дом банков и промышленности</a:t>
            </a:r>
          </a:p>
          <a:p>
            <a:r>
              <a:rPr lang="ru-RU" dirty="0" smtClean="0"/>
              <a:t>   </a:t>
            </a:r>
            <a:r>
              <a:rPr lang="ru-RU" sz="2000" dirty="0" smtClean="0"/>
              <a:t>Двигаясь </a:t>
            </a:r>
            <a:r>
              <a:rPr lang="ru-RU" sz="2000" dirty="0"/>
              <a:t>по направлению к главной площади Брянска по бульвару Гагарина, справа мы проходим мимо Дома банков и промышленности. Это здание было построено в 1928 году и здесь размещались 6 губернских учреждений, имеющих отношение к управлению банками и лесозаготовкам. В 1930 году в здании разместили вновь созданный лесохозяйственный институт. Сегодня это 2</a:t>
            </a:r>
            <a:r>
              <a:rPr lang="ru-RU" sz="2000" baseline="30000" dirty="0"/>
              <a:t>ой</a:t>
            </a:r>
            <a:r>
              <a:rPr lang="ru-RU" sz="2000" dirty="0"/>
              <a:t> корпус Брянской государственной инженерно-технологической академии.</a:t>
            </a:r>
          </a:p>
        </p:txBody>
      </p:sp>
      <p:sp>
        <p:nvSpPr>
          <p:cNvPr id="3" name="TextBox 2"/>
          <p:cNvSpPr txBox="1"/>
          <p:nvPr/>
        </p:nvSpPr>
        <p:spPr>
          <a:xfrm>
            <a:off x="647564" y="3284984"/>
            <a:ext cx="7920880" cy="2616101"/>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Banken- und Industriehaus</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Gehen wir die </a:t>
            </a:r>
            <a:r>
              <a:rPr lang="de-DE" sz="2000" dirty="0" err="1"/>
              <a:t>Gagarinpromenade</a:t>
            </a:r>
            <a:r>
              <a:rPr lang="de-DE" sz="2000" dirty="0"/>
              <a:t> entlang auf den Hauptplatz unserer Stadt zu, kommen wir am Banken- und Industriehaus vorbei. Dieses Gebäude wurde 1928 gebaut. Hier </a:t>
            </a:r>
            <a:r>
              <a:rPr lang="de-DE" sz="2000" dirty="0" smtClean="0"/>
              <a:t>wurden </a:t>
            </a:r>
            <a:r>
              <a:rPr lang="de-DE" sz="2000" dirty="0"/>
              <a:t>6 </a:t>
            </a:r>
            <a:r>
              <a:rPr lang="de-DE" sz="2000" dirty="0" err="1"/>
              <a:t>Gouvernementsämter</a:t>
            </a:r>
            <a:r>
              <a:rPr lang="de-DE" sz="2000" dirty="0"/>
              <a:t> untergebracht, die die Banken und Holzbeschaffung verwalteten. 1930 zog in dieses Gebäude die neugegründete Fachhochschule für </a:t>
            </a:r>
            <a:r>
              <a:rPr lang="de-DE" sz="2000" dirty="0" smtClean="0"/>
              <a:t>Forstwirtschaft ein. </a:t>
            </a:r>
            <a:r>
              <a:rPr lang="de-DE" sz="2000" dirty="0"/>
              <a:t>Heute ist hier </a:t>
            </a:r>
            <a:r>
              <a:rPr lang="de-DE" sz="2000" dirty="0" smtClean="0"/>
              <a:t>das </a:t>
            </a:r>
            <a:r>
              <a:rPr lang="de-DE" sz="2000" dirty="0"/>
              <a:t>2</a:t>
            </a:r>
            <a:r>
              <a:rPr lang="de-DE" sz="2000" dirty="0" smtClean="0"/>
              <a:t>. Gebäude </a:t>
            </a:r>
            <a:r>
              <a:rPr lang="de-DE" sz="2000" dirty="0"/>
              <a:t>der Ingenieurtechnologischen Akademie.</a:t>
            </a:r>
            <a:endParaRPr lang="ru-RU" sz="2000" dirty="0"/>
          </a:p>
        </p:txBody>
      </p:sp>
      <p:sp>
        <p:nvSpPr>
          <p:cNvPr id="4" name="Скругленный прямоугольник 3">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1502520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16786" y="210006"/>
            <a:ext cx="4126451"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Ярмарочная площадь</a:t>
            </a:r>
          </a:p>
          <a:p>
            <a:pPr algn="ctr"/>
            <a:r>
              <a:rPr lang="de-DE" sz="3200" b="1" i="1" dirty="0" smtClean="0">
                <a:solidFill>
                  <a:srgbClr val="C00000"/>
                </a:solidFill>
                <a:effectLst>
                  <a:outerShdw blurRad="38100" dist="38100" dir="2700000" algn="tl">
                    <a:srgbClr val="000000">
                      <a:alpha val="43137"/>
                    </a:srgbClr>
                  </a:outerShdw>
                </a:effectLst>
              </a:rPr>
              <a:t>Messeplatz</a:t>
            </a:r>
            <a:endParaRPr lang="ru-RU" sz="3200" b="1" i="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683568" y="1422068"/>
            <a:ext cx="7776864" cy="4527212"/>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310103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ppt_w</p:attrName>
                                        </p:attrNameLst>
                                      </p:cBhvr>
                                      <p:tavLst>
                                        <p:tav tm="0" fmla="#ppt_w*sin(2.5*pi*$)">
                                          <p:val>
                                            <p:fltVal val="0"/>
                                          </p:val>
                                        </p:tav>
                                        <p:tav tm="100000">
                                          <p:val>
                                            <p:fltVal val="1"/>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2923877"/>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Ярмарочная площадь</a:t>
            </a:r>
          </a:p>
          <a:p>
            <a:r>
              <a:rPr lang="ru-RU" sz="2000" dirty="0" smtClean="0"/>
              <a:t>   Прогулка </a:t>
            </a:r>
            <a:r>
              <a:rPr lang="ru-RU" sz="2000" dirty="0"/>
              <a:t>по бульвару Гагарина оканчивается у стадиона «Динамо», где в </a:t>
            </a:r>
            <a:r>
              <a:rPr lang="en-US" sz="2000" dirty="0"/>
              <a:t>XIX</a:t>
            </a:r>
            <a:r>
              <a:rPr lang="ru-RU" sz="2000" dirty="0"/>
              <a:t> веке находилась Ярмарочная площадь. Щепная – таково было её первое название, появившееся оттого, что здесь торговали щепой и другими материалами из дерева. В 1867 году на Щепной площади открылась </a:t>
            </a:r>
            <a:r>
              <a:rPr lang="ru-RU" sz="2000" dirty="0" err="1"/>
              <a:t>Свенская</a:t>
            </a:r>
            <a:r>
              <a:rPr lang="ru-RU" sz="2000" dirty="0"/>
              <a:t> ярмарка, и она стала именоваться Ярмарочной. Использовалась она и для выставок: в 1899 году – земледельческих орудий; в 1912 году – животноводческая. Весной 1924 года на месте торговой площади состоялась закладка стадиона, который здесь находится и в наши дни.</a:t>
            </a:r>
          </a:p>
        </p:txBody>
      </p:sp>
      <p:sp>
        <p:nvSpPr>
          <p:cNvPr id="3" name="TextBox 2"/>
          <p:cNvSpPr txBox="1"/>
          <p:nvPr/>
        </p:nvSpPr>
        <p:spPr>
          <a:xfrm>
            <a:off x="280638" y="3204198"/>
            <a:ext cx="8627830" cy="2923877"/>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Messeplatz</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Unser Spaziergang auf der </a:t>
            </a:r>
            <a:r>
              <a:rPr lang="de-DE" sz="2000" dirty="0" err="1"/>
              <a:t>Gagarinpromenade</a:t>
            </a:r>
            <a:r>
              <a:rPr lang="de-DE" sz="2000" dirty="0"/>
              <a:t> endet am Fußballstadion „Dynamo“, wo sich im XIX. Jahrhundert der  Messeplatz befand. Sein ursprünglicher Name war Hackholzplatz, denn hier wurde mit </a:t>
            </a:r>
            <a:r>
              <a:rPr lang="de-DE" sz="2000" dirty="0" err="1"/>
              <a:t>Hackholz</a:t>
            </a:r>
            <a:r>
              <a:rPr lang="de-DE" sz="2000" dirty="0"/>
              <a:t> und anderen Holzmaterialien gehandelt. 1867 fand am Hackholzplatz die Messe von Swen statt und er wurde in „Messeplatz“ umgetauft. Hier wurden auch Ausstellungen veranstaltet: 1899 die Ausstellung der Ackergeräte und 1912 die Tierzuchtausstellung. Im Frühling 1924 begann man  an dieser Stelle ein Fußballstadion zu bauen.</a:t>
            </a:r>
            <a:endParaRPr lang="ru-RU" sz="2000" dirty="0"/>
          </a:p>
        </p:txBody>
      </p:sp>
      <p:sp>
        <p:nvSpPr>
          <p:cNvPr id="4" name="Скругленный прямоугольник 3">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0113491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1053" y="138118"/>
            <a:ext cx="3401893" cy="1077218"/>
          </a:xfrm>
          <a:prstGeom prst="rect">
            <a:avLst/>
          </a:prstGeom>
        </p:spPr>
        <p:txBody>
          <a:bodyPr wrap="none">
            <a:spAutoFit/>
          </a:bodyPr>
          <a:lstStyle/>
          <a:p>
            <a:pPr algn="ctr"/>
            <a:r>
              <a:rPr lang="ru-RU" sz="3200" b="1" dirty="0" smtClean="0">
                <a:solidFill>
                  <a:srgbClr val="7030A0"/>
                </a:solidFill>
                <a:effectLst>
                  <a:outerShdw blurRad="38100" dist="38100" dir="2700000" algn="tl">
                    <a:srgbClr val="000000">
                      <a:alpha val="43137"/>
                    </a:srgbClr>
                  </a:outerShdw>
                </a:effectLst>
              </a:rPr>
              <a:t>Хлебная площадь</a:t>
            </a:r>
          </a:p>
          <a:p>
            <a:pPr algn="ctr"/>
            <a:r>
              <a:rPr lang="de-DE" sz="3200" b="1" i="1" dirty="0" smtClean="0">
                <a:solidFill>
                  <a:srgbClr val="C00000"/>
                </a:solidFill>
                <a:effectLst>
                  <a:outerShdw blurRad="38100" dist="38100" dir="2700000" algn="tl">
                    <a:srgbClr val="000000">
                      <a:alpha val="43137"/>
                    </a:srgbClr>
                  </a:outerShdw>
                </a:effectLst>
              </a:rPr>
              <a:t>Getreideplatz</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259632" y="1412776"/>
            <a:ext cx="6912768" cy="4896544"/>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2843219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496944" cy="2308324"/>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Хлебная площадь</a:t>
            </a:r>
          </a:p>
          <a:p>
            <a:r>
              <a:rPr lang="ru-RU" sz="2000" dirty="0" smtClean="0"/>
              <a:t>   В </a:t>
            </a:r>
            <a:r>
              <a:rPr lang="en-US" sz="2000" dirty="0"/>
              <a:t>XIX </a:t>
            </a:r>
            <a:r>
              <a:rPr lang="ru-RU" sz="2000" dirty="0"/>
              <a:t>веке предполагалось строительство ещё одной площади – Хлебной, но торговой она не стала. Сведений о Хлебной площади не сохранилось. После  Великой Отечественной войны часть её заняла современная площадь партизан. Для всех жителей Брянска это святое место, напоминание  о тех людях, кто защищал наш город и дал возможность заниматься мирными делами: учиться, работать и торговать.</a:t>
            </a:r>
          </a:p>
        </p:txBody>
      </p:sp>
      <p:sp>
        <p:nvSpPr>
          <p:cNvPr id="3" name="TextBox 2"/>
          <p:cNvSpPr txBox="1"/>
          <p:nvPr/>
        </p:nvSpPr>
        <p:spPr>
          <a:xfrm>
            <a:off x="467544" y="3068960"/>
            <a:ext cx="8496944" cy="230832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Getreideplatz</a:t>
            </a:r>
            <a:endParaRPr lang="ru-RU" sz="2400" b="1" i="1" dirty="0">
              <a:solidFill>
                <a:srgbClr val="0000FF"/>
              </a:solidFill>
              <a:effectLst>
                <a:outerShdw blurRad="38100" dist="38100" dir="2700000" algn="tl">
                  <a:srgbClr val="000000">
                    <a:alpha val="43137"/>
                  </a:srgbClr>
                </a:outerShdw>
              </a:effectLst>
            </a:endParaRPr>
          </a:p>
          <a:p>
            <a:r>
              <a:rPr lang="en-US" dirty="0"/>
              <a:t>     </a:t>
            </a:r>
            <a:r>
              <a:rPr lang="de-DE" sz="2000" dirty="0"/>
              <a:t>Im XIX</a:t>
            </a:r>
            <a:r>
              <a:rPr lang="de-DE" sz="2000" dirty="0" smtClean="0"/>
              <a:t>.</a:t>
            </a:r>
            <a:r>
              <a:rPr lang="ru-RU" sz="2000" dirty="0" smtClean="0"/>
              <a:t> </a:t>
            </a:r>
            <a:r>
              <a:rPr lang="de-DE" sz="2000" smtClean="0"/>
              <a:t>Jahrhundert </a:t>
            </a:r>
            <a:r>
              <a:rPr lang="de-DE" sz="2000" dirty="0"/>
              <a:t>sollte noch ein Platz – der Getreideplatz angelegt werden, aber hier wurde nicht gehandelt. Heutzutage gibt es über den Getreideplatz keine Information. Nach dem Großen Vaterländischen Krieg wurde an dieser Stelle der Partisanenplatz gebaut. Das ist für alle Stadteinwohner ein heiliger Ort. Er erinnert an die Stadtverteidiger, die uns eine Möglichkeit zu lernen, zu arbeiten und zu handeln gaben.</a:t>
            </a:r>
            <a:endParaRPr lang="ru-RU" sz="2000" dirty="0"/>
          </a:p>
        </p:txBody>
      </p:sp>
      <p:sp>
        <p:nvSpPr>
          <p:cNvPr id="4" name="Скругленный прямоугольник 3">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539299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7198" y="116632"/>
            <a:ext cx="6192688" cy="1077218"/>
          </a:xfrm>
          <a:prstGeom prst="rect">
            <a:avLst/>
          </a:prstGeom>
          <a:noFill/>
        </p:spPr>
        <p:txBody>
          <a:bodyPr wrap="square" rtlCol="0">
            <a:spAutoFit/>
          </a:bodyPr>
          <a:lstStyle/>
          <a:p>
            <a:pPr algn="ctr"/>
            <a:r>
              <a:rPr lang="ru-RU" sz="3200" b="1" dirty="0" smtClean="0">
                <a:solidFill>
                  <a:srgbClr val="7030A0"/>
                </a:solidFill>
                <a:effectLst>
                  <a:outerShdw blurRad="38100" dist="38100" dir="2700000" algn="tl">
                    <a:srgbClr val="000000">
                      <a:alpha val="43137"/>
                    </a:srgbClr>
                  </a:outerShdw>
                </a:effectLst>
              </a:rPr>
              <a:t>Покровская гора</a:t>
            </a:r>
          </a:p>
          <a:p>
            <a:pPr algn="ctr"/>
            <a:r>
              <a:rPr lang="de-DE" sz="3200" b="1" i="1" dirty="0" smtClean="0">
                <a:solidFill>
                  <a:srgbClr val="C00000"/>
                </a:solidFill>
                <a:effectLst>
                  <a:outerShdw blurRad="38100" dist="38100" dir="2700000" algn="tl">
                    <a:srgbClr val="000000">
                      <a:alpha val="43137"/>
                    </a:srgbClr>
                  </a:outerShdw>
                </a:effectLst>
              </a:rPr>
              <a:t>Maria-Schutz-und-Fürbitte-Berg</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917258" y="1484784"/>
            <a:ext cx="5112568" cy="504056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564" y="2564904"/>
            <a:ext cx="7018396" cy="830997"/>
          </a:xfrm>
          <a:prstGeom prst="rect">
            <a:avLst/>
          </a:prstGeom>
        </p:spPr>
        <p:txBody>
          <a:bodyPr wrap="none">
            <a:spAutoFit/>
          </a:bodyPr>
          <a:lstStyle/>
          <a:p>
            <a:pPr algn="ctr"/>
            <a:r>
              <a:rPr lang="ru-RU" sz="4800" b="1" dirty="0">
                <a:solidFill>
                  <a:srgbClr val="0000FF"/>
                </a:solidFill>
                <a:effectLst>
                  <a:outerShdw blurRad="38100" dist="38100" dir="2700000" algn="tl">
                    <a:srgbClr val="000000">
                      <a:alpha val="43137"/>
                    </a:srgbClr>
                  </a:outerShdw>
                </a:effectLst>
              </a:rPr>
              <a:t>Благодарим за внимание</a:t>
            </a:r>
            <a:endParaRPr lang="ru-RU" sz="4800" dirty="0">
              <a:solidFill>
                <a:srgbClr val="0000FF"/>
              </a:solidFill>
              <a:effectLst>
                <a:outerShdw blurRad="38100" dist="38100" dir="2700000" algn="tl">
                  <a:srgbClr val="000000">
                    <a:alpha val="43137"/>
                  </a:srgbClr>
                </a:outerShdw>
              </a:effectLst>
            </a:endParaRPr>
          </a:p>
        </p:txBody>
      </p:sp>
      <p:sp>
        <p:nvSpPr>
          <p:cNvPr id="3" name="Прямоугольник 2"/>
          <p:cNvSpPr/>
          <p:nvPr/>
        </p:nvSpPr>
        <p:spPr>
          <a:xfrm>
            <a:off x="361911" y="3586407"/>
            <a:ext cx="8461419" cy="646331"/>
          </a:xfrm>
          <a:prstGeom prst="rect">
            <a:avLst/>
          </a:prstGeom>
        </p:spPr>
        <p:txBody>
          <a:bodyPr wrap="none">
            <a:spAutoFit/>
          </a:bodyPr>
          <a:lstStyle/>
          <a:p>
            <a:r>
              <a:rPr lang="de-DE" sz="3600" b="1" i="1" dirty="0">
                <a:solidFill>
                  <a:srgbClr val="C00000"/>
                </a:solidFill>
                <a:effectLst>
                  <a:outerShdw blurRad="38100" dist="38100" dir="2700000" algn="tl">
                    <a:srgbClr val="000000">
                      <a:alpha val="43137"/>
                    </a:srgbClr>
                  </a:outerShdw>
                </a:effectLst>
              </a:rPr>
              <a:t>Wir danken Ihnen für Ihre </a:t>
            </a:r>
            <a:r>
              <a:rPr lang="de-DE" sz="3600" b="1" i="1" dirty="0" smtClean="0">
                <a:solidFill>
                  <a:srgbClr val="C00000"/>
                </a:solidFill>
                <a:effectLst>
                  <a:outerShdw blurRad="38100" dist="38100" dir="2700000" algn="tl">
                    <a:srgbClr val="000000">
                      <a:alpha val="43137"/>
                    </a:srgbClr>
                  </a:outerShdw>
                </a:effectLst>
              </a:rPr>
              <a:t>Aufmerksamkeit</a:t>
            </a:r>
            <a:endParaRPr lang="ru-RU" sz="3600" dirty="0"/>
          </a:p>
        </p:txBody>
      </p:sp>
      <p:sp>
        <p:nvSpPr>
          <p:cNvPr id="7" name="Прямоугольник 6"/>
          <p:cNvSpPr/>
          <p:nvPr/>
        </p:nvSpPr>
        <p:spPr>
          <a:xfrm>
            <a:off x="291234" y="188640"/>
            <a:ext cx="4064742" cy="2165921"/>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860032" y="4494620"/>
            <a:ext cx="4099451" cy="2172691"/>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Tree>
    <p:extLst>
      <p:ext uri="{BB962C8B-B14F-4D97-AF65-F5344CB8AC3E}">
        <p14:creationId xmlns:p14="http://schemas.microsoft.com/office/powerpoint/2010/main" xmlns="" val="6966710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375" accel="50000" decel="50000" autoRev="1" fill="hold">
                                          <p:stCondLst>
                                            <p:cond delay="0"/>
                                          </p:stCondLst>
                                        </p:cTn>
                                        <p:tgtEl>
                                          <p:spTgt spid="2"/>
                                        </p:tgtEl>
                                        <p:attrNameLst>
                                          <p:attrName>ppt_x</p:attrName>
                                          <p:attrName>ppt_y</p:attrName>
                                        </p:attrNameLst>
                                      </p:cBhvr>
                                    </p:animMotion>
                                    <p:animRot by="1500000">
                                      <p:cBhvr>
                                        <p:cTn id="7" dur="688" fill="hold">
                                          <p:stCondLst>
                                            <p:cond delay="0"/>
                                          </p:stCondLst>
                                        </p:cTn>
                                        <p:tgtEl>
                                          <p:spTgt spid="2"/>
                                        </p:tgtEl>
                                        <p:attrNameLst>
                                          <p:attrName>r</p:attrName>
                                        </p:attrNameLst>
                                      </p:cBhvr>
                                    </p:animRot>
                                    <p:animRot by="-1500000">
                                      <p:cBhvr>
                                        <p:cTn id="8" dur="688" fill="hold">
                                          <p:stCondLst>
                                            <p:cond delay="688"/>
                                          </p:stCondLst>
                                        </p:cTn>
                                        <p:tgtEl>
                                          <p:spTgt spid="2"/>
                                        </p:tgtEl>
                                        <p:attrNameLst>
                                          <p:attrName>r</p:attrName>
                                        </p:attrNameLst>
                                      </p:cBhvr>
                                    </p:animRot>
                                    <p:animRot by="-1500000">
                                      <p:cBhvr>
                                        <p:cTn id="9" dur="688" fill="hold">
                                          <p:stCondLst>
                                            <p:cond delay="1375"/>
                                          </p:stCondLst>
                                        </p:cTn>
                                        <p:tgtEl>
                                          <p:spTgt spid="2"/>
                                        </p:tgtEl>
                                        <p:attrNameLst>
                                          <p:attrName>r</p:attrName>
                                        </p:attrNameLst>
                                      </p:cBhvr>
                                    </p:animRot>
                                    <p:animRot by="1500000">
                                      <p:cBhvr>
                                        <p:cTn id="10" dur="688" fill="hold">
                                          <p:stCondLst>
                                            <p:cond delay="2063"/>
                                          </p:stCondLst>
                                        </p:cTn>
                                        <p:tgtEl>
                                          <p:spTgt spid="2"/>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1000" accel="50000" decel="50000" autoRev="1" fill="hold">
                                          <p:stCondLst>
                                            <p:cond delay="0"/>
                                          </p:stCondLst>
                                        </p:cTn>
                                        <p:tgtEl>
                                          <p:spTgt spid="3"/>
                                        </p:tgtEl>
                                        <p:attrNameLst>
                                          <p:attrName>ppt_x</p:attrName>
                                          <p:attrName>ppt_y</p:attrName>
                                        </p:attrNameLst>
                                      </p:cBhvr>
                                    </p:animMotion>
                                    <p:animRot by="1500000">
                                      <p:cBhvr>
                                        <p:cTn id="13" dur="500" fill="hold">
                                          <p:stCondLst>
                                            <p:cond delay="0"/>
                                          </p:stCondLst>
                                        </p:cTn>
                                        <p:tgtEl>
                                          <p:spTgt spid="3"/>
                                        </p:tgtEl>
                                        <p:attrNameLst>
                                          <p:attrName>r</p:attrName>
                                        </p:attrNameLst>
                                      </p:cBhvr>
                                    </p:animRot>
                                    <p:animRot by="-1500000">
                                      <p:cBhvr>
                                        <p:cTn id="14" dur="500" fill="hold">
                                          <p:stCondLst>
                                            <p:cond delay="500"/>
                                          </p:stCondLst>
                                        </p:cTn>
                                        <p:tgtEl>
                                          <p:spTgt spid="3"/>
                                        </p:tgtEl>
                                        <p:attrNameLst>
                                          <p:attrName>r</p:attrName>
                                        </p:attrNameLst>
                                      </p:cBhvr>
                                    </p:animRot>
                                    <p:animRot by="-1500000">
                                      <p:cBhvr>
                                        <p:cTn id="15" dur="500" fill="hold">
                                          <p:stCondLst>
                                            <p:cond delay="1000"/>
                                          </p:stCondLst>
                                        </p:cTn>
                                        <p:tgtEl>
                                          <p:spTgt spid="3"/>
                                        </p:tgtEl>
                                        <p:attrNameLst>
                                          <p:attrName>r</p:attrName>
                                        </p:attrNameLst>
                                      </p:cBhvr>
                                    </p:animRot>
                                    <p:animRot by="1500000">
                                      <p:cBhvr>
                                        <p:cTn id="16" dur="500" fill="hold">
                                          <p:stCondLst>
                                            <p:cond delay="1500"/>
                                          </p:stCondLst>
                                        </p:cTn>
                                        <p:tgtEl>
                                          <p:spTgt spid="3"/>
                                        </p:tgtEl>
                                        <p:attrNameLst>
                                          <p:attrName>r</p:attrName>
                                        </p:attrNameLst>
                                      </p:cBhvr>
                                    </p:animRot>
                                  </p:childTnLst>
                                </p:cTn>
                              </p:par>
                              <p:par>
                                <p:cTn id="17" presetID="45" presetClass="entr" presetSubtype="0" fill="hold" grpId="1" nodeType="withEffect">
                                  <p:stCondLst>
                                    <p:cond delay="0"/>
                                  </p:stCondLst>
                                  <p:iterate type="lt">
                                    <p:tmPct val="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6000"/>
                                        <p:tgtEl>
                                          <p:spTgt spid="2"/>
                                        </p:tgtEl>
                                      </p:cBhvr>
                                    </p:animEffect>
                                    <p:anim calcmode="lin" valueType="num">
                                      <p:cBhvr>
                                        <p:cTn id="20" dur="6000" fill="hold"/>
                                        <p:tgtEl>
                                          <p:spTgt spid="2"/>
                                        </p:tgtEl>
                                        <p:attrNameLst>
                                          <p:attrName>ppt_w</p:attrName>
                                        </p:attrNameLst>
                                      </p:cBhvr>
                                      <p:tavLst>
                                        <p:tav tm="0" fmla="#ppt_w*sin(2.5*pi*$)">
                                          <p:val>
                                            <p:fltVal val="0"/>
                                          </p:val>
                                        </p:tav>
                                        <p:tav tm="100000">
                                          <p:val>
                                            <p:fltVal val="1"/>
                                          </p:val>
                                        </p:tav>
                                      </p:tavLst>
                                    </p:anim>
                                    <p:anim calcmode="lin" valueType="num">
                                      <p:cBhvr>
                                        <p:cTn id="21" dur="6000" fill="hold"/>
                                        <p:tgtEl>
                                          <p:spTgt spid="2"/>
                                        </p:tgtEl>
                                        <p:attrNameLst>
                                          <p:attrName>ppt_h</p:attrName>
                                        </p:attrNameLst>
                                      </p:cBhvr>
                                      <p:tavLst>
                                        <p:tav tm="0">
                                          <p:val>
                                            <p:strVal val="#ppt_h"/>
                                          </p:val>
                                        </p:tav>
                                        <p:tav tm="100000">
                                          <p:val>
                                            <p:strVal val="#ppt_h"/>
                                          </p:val>
                                        </p:tav>
                                      </p:tavLst>
                                    </p:anim>
                                  </p:childTnLst>
                                </p:cTn>
                              </p:par>
                              <p:par>
                                <p:cTn id="22" presetID="45" presetClass="entr" presetSubtype="0" fill="hold" grpId="1" nodeType="withEffect">
                                  <p:stCondLst>
                                    <p:cond delay="0"/>
                                  </p:stCondLst>
                                  <p:iterate type="lt">
                                    <p:tmPct val="0"/>
                                  </p:iterate>
                                  <p:childTnLst>
                                    <p:set>
                                      <p:cBhvr>
                                        <p:cTn id="23" dur="1" fill="hold">
                                          <p:stCondLst>
                                            <p:cond delay="0"/>
                                          </p:stCondLst>
                                        </p:cTn>
                                        <p:tgtEl>
                                          <p:spTgt spid="3"/>
                                        </p:tgtEl>
                                        <p:attrNameLst>
                                          <p:attrName>style.visibility</p:attrName>
                                        </p:attrNameLst>
                                      </p:cBhvr>
                                      <p:to>
                                        <p:strVal val="visible"/>
                                      </p:to>
                                    </p:set>
                                    <p:animEffect transition="in" filter="fade">
                                      <p:cBhvr>
                                        <p:cTn id="24" dur="7500"/>
                                        <p:tgtEl>
                                          <p:spTgt spid="3"/>
                                        </p:tgtEl>
                                      </p:cBhvr>
                                    </p:animEffect>
                                    <p:anim calcmode="lin" valueType="num">
                                      <p:cBhvr>
                                        <p:cTn id="25" dur="7500" fill="hold"/>
                                        <p:tgtEl>
                                          <p:spTgt spid="3"/>
                                        </p:tgtEl>
                                        <p:attrNameLst>
                                          <p:attrName>ppt_w</p:attrName>
                                        </p:attrNameLst>
                                      </p:cBhvr>
                                      <p:tavLst>
                                        <p:tav tm="0" fmla="#ppt_w*sin(2.5*pi*$)">
                                          <p:val>
                                            <p:fltVal val="0"/>
                                          </p:val>
                                        </p:tav>
                                        <p:tav tm="100000">
                                          <p:val>
                                            <p:fltVal val="1"/>
                                          </p:val>
                                        </p:tav>
                                      </p:tavLst>
                                    </p:anim>
                                    <p:anim calcmode="lin" valueType="num">
                                      <p:cBhvr>
                                        <p:cTn id="26" dur="7500" fill="hold"/>
                                        <p:tgtEl>
                                          <p:spTgt spid="3"/>
                                        </p:tgtEl>
                                        <p:attrNameLst>
                                          <p:attrName>ppt_h</p:attrName>
                                        </p:attrNameLst>
                                      </p:cBhvr>
                                      <p:tavLst>
                                        <p:tav tm="0">
                                          <p:val>
                                            <p:strVal val="#ppt_h"/>
                                          </p:val>
                                        </p:tav>
                                        <p:tav tm="100000">
                                          <p:val>
                                            <p:strVal val="#ppt_h"/>
                                          </p:val>
                                        </p:tav>
                                      </p:tavLst>
                                    </p:anim>
                                  </p:childTnLst>
                                </p:cTn>
                              </p:par>
                              <p:par>
                                <p:cTn id="27" presetID="21"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8)">
                                      <p:cBhvr>
                                        <p:cTn id="29" dur="3000"/>
                                        <p:tgtEl>
                                          <p:spTgt spid="7"/>
                                        </p:tgtEl>
                                      </p:cBhvr>
                                    </p:animEffect>
                                  </p:childTnLst>
                                </p:cTn>
                              </p:par>
                              <p:par>
                                <p:cTn id="30" presetID="21"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3000"/>
                                        <p:tgtEl>
                                          <p:spTgt spid="8"/>
                                        </p:tgtEl>
                                      </p:cBhvr>
                                    </p:animEffect>
                                  </p:childTnLst>
                                </p:cTn>
                              </p:par>
                              <p:par>
                                <p:cTn id="33" presetID="45" presetClass="entr"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4000"/>
                                        <p:tgtEl>
                                          <p:spTgt spid="8"/>
                                        </p:tgtEl>
                                      </p:cBhvr>
                                    </p:animEffect>
                                    <p:anim calcmode="lin" valueType="num">
                                      <p:cBhvr>
                                        <p:cTn id="36" dur="4000" fill="hold"/>
                                        <p:tgtEl>
                                          <p:spTgt spid="8"/>
                                        </p:tgtEl>
                                        <p:attrNameLst>
                                          <p:attrName>ppt_w</p:attrName>
                                        </p:attrNameLst>
                                      </p:cBhvr>
                                      <p:tavLst>
                                        <p:tav tm="0" fmla="#ppt_w*sin(2.5*pi*$)">
                                          <p:val>
                                            <p:fltVal val="0"/>
                                          </p:val>
                                        </p:tav>
                                        <p:tav tm="100000">
                                          <p:val>
                                            <p:fltVal val="1"/>
                                          </p:val>
                                        </p:tav>
                                      </p:tavLst>
                                    </p:anim>
                                    <p:anim calcmode="lin" valueType="num">
                                      <p:cBhvr>
                                        <p:cTn id="37" dur="4000" fill="hold"/>
                                        <p:tgtEl>
                                          <p:spTgt spid="8"/>
                                        </p:tgtEl>
                                        <p:attrNameLst>
                                          <p:attrName>ppt_h</p:attrName>
                                        </p:attrNameLst>
                                      </p:cBhvr>
                                      <p:tavLst>
                                        <p:tav tm="0">
                                          <p:val>
                                            <p:strVal val="#ppt_h"/>
                                          </p:val>
                                        </p:tav>
                                        <p:tav tm="100000">
                                          <p:val>
                                            <p:strVal val="#ppt_h"/>
                                          </p:val>
                                        </p:tav>
                                      </p:tavLst>
                                    </p:anim>
                                  </p:childTnLst>
                                </p:cTn>
                              </p:par>
                              <p:par>
                                <p:cTn id="38" presetID="45" presetClass="entr" presetSubtype="0" fill="hold" grpId="2"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4000"/>
                                        <p:tgtEl>
                                          <p:spTgt spid="7"/>
                                        </p:tgtEl>
                                      </p:cBhvr>
                                    </p:animEffect>
                                    <p:anim calcmode="lin" valueType="num">
                                      <p:cBhvr>
                                        <p:cTn id="41" dur="4000" fill="hold"/>
                                        <p:tgtEl>
                                          <p:spTgt spid="7"/>
                                        </p:tgtEl>
                                        <p:attrNameLst>
                                          <p:attrName>ppt_w</p:attrName>
                                        </p:attrNameLst>
                                      </p:cBhvr>
                                      <p:tavLst>
                                        <p:tav tm="0" fmla="#ppt_w*sin(2.5*pi*$)">
                                          <p:val>
                                            <p:fltVal val="0"/>
                                          </p:val>
                                        </p:tav>
                                        <p:tav tm="100000">
                                          <p:val>
                                            <p:fltVal val="1"/>
                                          </p:val>
                                        </p:tav>
                                      </p:tavLst>
                                    </p:anim>
                                    <p:anim calcmode="lin" valueType="num">
                                      <p:cBhvr>
                                        <p:cTn id="42" dur="4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animBg="1"/>
      <p:bldP spid="7" grpId="2" animBg="1"/>
      <p:bldP spid="8" grpId="0" animBg="1"/>
      <p:bldP spid="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34753" cy="6155531"/>
          </a:xfrm>
          <a:prstGeom prst="rect">
            <a:avLst/>
          </a:prstGeom>
        </p:spPr>
        <p:txBody>
          <a:bodyPr wrap="square">
            <a:spAutoFit/>
          </a:bodyPr>
          <a:lstStyle/>
          <a:p>
            <a:r>
              <a:rPr lang="ru-RU" b="1" u="sng" dirty="0">
                <a:solidFill>
                  <a:srgbClr val="FF0000"/>
                </a:solidFill>
                <a:effectLst>
                  <a:outerShdw blurRad="38100" dist="38100" dir="2700000" algn="tl">
                    <a:srgbClr val="000000">
                      <a:alpha val="43137"/>
                    </a:srgbClr>
                  </a:outerShdw>
                </a:effectLst>
              </a:rPr>
              <a:t>Источники</a:t>
            </a:r>
          </a:p>
          <a:p>
            <a:r>
              <a:rPr lang="ru-RU" sz="1400" dirty="0"/>
              <a:t>Государственный архив Брянской области (ГАБО). Опись фотодокументов 1. № 1457, 1940.</a:t>
            </a:r>
          </a:p>
          <a:p>
            <a:r>
              <a:rPr lang="ru-RU" sz="1400" dirty="0"/>
              <a:t>Там же. Опись фотодокументов 2. № 2482, 2493, 2738.</a:t>
            </a:r>
          </a:p>
          <a:p>
            <a:r>
              <a:rPr lang="ru-RU" sz="1400" dirty="0"/>
              <a:t> </a:t>
            </a:r>
          </a:p>
          <a:p>
            <a:r>
              <a:rPr lang="ru-RU" sz="1400" dirty="0"/>
              <a:t>                                                               Литература</a:t>
            </a:r>
          </a:p>
          <a:p>
            <a:r>
              <a:rPr lang="ru-RU" sz="1400" dirty="0"/>
              <a:t>1. Городков В.Н. Брянские достопамятности // Памятники Отечества: Альманах общества охраны памятников истории и культуры. М., 1985. №2. С.69-77.</a:t>
            </a:r>
          </a:p>
          <a:p>
            <a:r>
              <a:rPr lang="ru-RU" sz="1400" dirty="0"/>
              <a:t>2. Городков В.Н. Очерки архитектуры Брянского края. Брянск: ЗАО «Издательство «Читай-город», 2006.</a:t>
            </a:r>
          </a:p>
          <a:p>
            <a:r>
              <a:rPr lang="ru-RU" sz="1400" dirty="0"/>
              <a:t>3. Городков В.Н., Городков А.В. К вопросу о реконструкции исторического центра г. Брянска (на примере регенерации квартала «Мясные ряды») // Экология. Строительство. Проектирование: Сборник научных трудов. Брянск, 1995. С.93-99.</a:t>
            </a:r>
          </a:p>
          <a:p>
            <a:r>
              <a:rPr lang="ru-RU" sz="1400" dirty="0"/>
              <a:t>4. </a:t>
            </a:r>
            <a:r>
              <a:rPr lang="ru-RU" sz="1400" dirty="0" err="1"/>
              <a:t>Исайчиков</a:t>
            </a:r>
            <a:r>
              <a:rPr lang="ru-RU" sz="1400" dirty="0"/>
              <a:t> Ф.С. по старому Брянску с почтовой открыткой. Брянск: Издательство ТОО «Злата», 1996.</a:t>
            </a:r>
          </a:p>
          <a:p>
            <a:r>
              <a:rPr lang="ru-RU" sz="1400" dirty="0"/>
              <a:t>5. </a:t>
            </a:r>
            <a:r>
              <a:rPr lang="ru-RU" sz="1400" dirty="0" err="1"/>
              <a:t>Исайчиков</a:t>
            </a:r>
            <a:r>
              <a:rPr lang="ru-RU" sz="1400" dirty="0"/>
              <a:t> Ф.С., Полозов И.М. Братья </a:t>
            </a:r>
            <a:r>
              <a:rPr lang="ru-RU" sz="1400" dirty="0" err="1"/>
              <a:t>Могилевцевы</a:t>
            </a:r>
            <a:r>
              <a:rPr lang="ru-RU" sz="1400" dirty="0"/>
              <a:t> – Брянску. Брянск: </a:t>
            </a:r>
            <a:r>
              <a:rPr lang="ru-RU" sz="1400" dirty="0" err="1"/>
              <a:t>Придесенье</a:t>
            </a:r>
            <a:r>
              <a:rPr lang="ru-RU" sz="1400" dirty="0"/>
              <a:t>, 1999.</a:t>
            </a:r>
          </a:p>
          <a:p>
            <a:r>
              <a:rPr lang="ru-RU" sz="1400" dirty="0"/>
              <a:t>6. Путешествие в глубину веков. Альбом-путеводитель. Автор-составитель </a:t>
            </a:r>
            <a:r>
              <a:rPr lang="ru-RU" sz="1400" dirty="0" err="1"/>
              <a:t>О.И.Евсук</a:t>
            </a:r>
            <a:r>
              <a:rPr lang="ru-RU" sz="1400" dirty="0"/>
              <a:t>. Брянск: Брянский ИПКРО, 2013.</a:t>
            </a:r>
          </a:p>
          <a:p>
            <a:r>
              <a:rPr lang="ru-RU" sz="1400" dirty="0"/>
              <a:t>7. Свод памятников архитектуры и монументального искусства России: Брянская область. М.: Наука, 1996.</a:t>
            </a:r>
          </a:p>
          <a:p>
            <a:r>
              <a:rPr lang="ru-RU" sz="1400" dirty="0"/>
              <a:t>8. Соколов Я.Д. Брянск – город древний: Историко-краеведческие очерки. Брянск: ЗАО «Издательство «Читай-город», 2006.</a:t>
            </a:r>
          </a:p>
          <a:p>
            <a:r>
              <a:rPr lang="ru-RU" sz="1400" dirty="0"/>
              <a:t>9. Соколов Я.Д. Здесь корни, здесь истоки Брянска. Брянск: </a:t>
            </a:r>
            <a:r>
              <a:rPr lang="ru-RU" sz="1400" dirty="0" err="1"/>
              <a:t>Пересвет</a:t>
            </a:r>
            <a:r>
              <a:rPr lang="ru-RU" sz="1400" dirty="0"/>
              <a:t>, 2001.</a:t>
            </a:r>
          </a:p>
          <a:p>
            <a:r>
              <a:rPr lang="ru-RU" sz="1400" dirty="0"/>
              <a:t> </a:t>
            </a:r>
          </a:p>
          <a:p>
            <a:r>
              <a:rPr lang="ru-RU" sz="1400" dirty="0"/>
              <a:t>                                                           Интернет-ресурсы</a:t>
            </a:r>
          </a:p>
          <a:p>
            <a:r>
              <a:rPr lang="en-US" sz="1400" u="sng" dirty="0">
                <a:hlinkClick r:id="rId2"/>
              </a:rPr>
              <a:t>www</a:t>
            </a:r>
            <a:r>
              <a:rPr lang="ru-RU" sz="1400" u="sng" dirty="0">
                <a:hlinkClick r:id="rId2"/>
              </a:rPr>
              <a:t>.</a:t>
            </a:r>
            <a:r>
              <a:rPr lang="en-US" sz="1400" u="sng" dirty="0" err="1">
                <a:hlinkClick r:id="rId2"/>
              </a:rPr>
              <a:t>scilib</a:t>
            </a:r>
            <a:r>
              <a:rPr lang="ru-RU" sz="1400" u="sng" dirty="0">
                <a:hlinkClick r:id="rId2"/>
              </a:rPr>
              <a:t>.</a:t>
            </a:r>
            <a:r>
              <a:rPr lang="en-US" sz="1400" u="sng" dirty="0" err="1">
                <a:hlinkClick r:id="rId2"/>
              </a:rPr>
              <a:t>debryansk</a:t>
            </a:r>
            <a:r>
              <a:rPr lang="ru-RU" sz="1400" u="sng" dirty="0">
                <a:hlinkClick r:id="rId2"/>
              </a:rPr>
              <a:t>.</a:t>
            </a:r>
            <a:r>
              <a:rPr lang="en-US" sz="1400" u="sng" dirty="0" err="1">
                <a:hlinkClick r:id="rId2"/>
              </a:rPr>
              <a:t>ru</a:t>
            </a:r>
            <a:r>
              <a:rPr lang="en-US" sz="1400" dirty="0"/>
              <a:t> </a:t>
            </a:r>
            <a:r>
              <a:rPr lang="ru-RU" sz="1400" dirty="0"/>
              <a:t>– Брянская областная научная универсальная библиотека</a:t>
            </a:r>
          </a:p>
          <a:p>
            <a:r>
              <a:rPr lang="ru-RU" sz="1400" dirty="0"/>
              <a:t>                                            имени </a:t>
            </a:r>
            <a:r>
              <a:rPr lang="ru-RU" sz="1400" dirty="0" err="1"/>
              <a:t>Ф.И.Тютчева</a:t>
            </a:r>
            <a:r>
              <a:rPr lang="ru-RU" sz="1400" dirty="0"/>
              <a:t> </a:t>
            </a:r>
            <a:endParaRPr lang="ru-RU" sz="1400" dirty="0" smtClean="0"/>
          </a:p>
          <a:p>
            <a:r>
              <a:rPr lang="ru-RU" sz="1400" dirty="0" smtClean="0">
                <a:hlinkClick r:id="rId3"/>
              </a:rPr>
              <a:t>http</a:t>
            </a:r>
            <a:r>
              <a:rPr lang="ru-RU" sz="1400" dirty="0">
                <a:hlinkClick r:id="rId3"/>
              </a:rPr>
              <a:t>://www.puteshestvie32.ru/content/vinnyy-zamok</a:t>
            </a:r>
            <a:endParaRPr lang="ru-RU" sz="1400" dirty="0"/>
          </a:p>
          <a:p>
            <a:r>
              <a:rPr lang="ru-RU" sz="1400" dirty="0" smtClean="0"/>
              <a:t>http://tochek.net/lofiversion/index.php/t18862.html</a:t>
            </a:r>
          </a:p>
          <a:p>
            <a:r>
              <a:rPr lang="ru-RU" sz="1400" dirty="0" smtClean="0"/>
              <a:t>http</a:t>
            </a:r>
            <a:r>
              <a:rPr lang="ru-RU" sz="1400" dirty="0"/>
              <a:t>://bbsp.ru/forum/index</a:t>
            </a:r>
          </a:p>
          <a:p>
            <a:endParaRPr lang="ru-RU" sz="1400" dirty="0"/>
          </a:p>
        </p:txBody>
      </p:sp>
    </p:spTree>
    <p:extLst>
      <p:ext uri="{BB962C8B-B14F-4D97-AF65-F5344CB8AC3E}">
        <p14:creationId xmlns:p14="http://schemas.microsoft.com/office/powerpoint/2010/main" xmlns="" val="7086717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712968" cy="5755422"/>
          </a:xfrm>
          <a:prstGeom prst="rect">
            <a:avLst/>
          </a:prstGeom>
          <a:noFill/>
        </p:spPr>
        <p:txBody>
          <a:bodyPr wrap="square" rtlCol="0">
            <a:spAutoFit/>
          </a:bodyPr>
          <a:lstStyle/>
          <a:p>
            <a:r>
              <a:rPr lang="de-DE" b="1" i="1" dirty="0">
                <a:solidFill>
                  <a:srgbClr val="002060"/>
                </a:solidFill>
                <a:effectLst>
                  <a:outerShdw blurRad="38100" dist="38100" dir="2700000" algn="tl">
                    <a:srgbClr val="000000">
                      <a:alpha val="43137"/>
                    </a:srgbClr>
                  </a:outerShdw>
                </a:effectLst>
              </a:rPr>
              <a:t> Quellenverzeichnis</a:t>
            </a:r>
            <a:endParaRPr lang="ru-RU" b="1" i="1" dirty="0">
              <a:solidFill>
                <a:srgbClr val="002060"/>
              </a:solidFill>
              <a:effectLst>
                <a:outerShdw blurRad="38100" dist="38100" dir="2700000" algn="tl">
                  <a:srgbClr val="000000">
                    <a:alpha val="43137"/>
                  </a:srgbClr>
                </a:outerShdw>
              </a:effectLst>
            </a:endParaRPr>
          </a:p>
          <a:p>
            <a:r>
              <a:rPr lang="de-DE" sz="1400" dirty="0" smtClean="0"/>
              <a:t>Staatliches </a:t>
            </a:r>
            <a:r>
              <a:rPr lang="de-DE" sz="1400" dirty="0"/>
              <a:t>Archiv der Region Brjansk. Verzeichnis der Fotodokumente 1.№ 1457, 1940</a:t>
            </a:r>
            <a:endParaRPr lang="ru-RU" sz="1400" dirty="0"/>
          </a:p>
          <a:p>
            <a:r>
              <a:rPr lang="de-DE" sz="1400" dirty="0"/>
              <a:t>Staatliches Archiv der Region Brjansk. Verzeichnis der Fotodokumente 2. № 2482, 2493, 2738.</a:t>
            </a:r>
            <a:endParaRPr lang="ru-RU" sz="1400" dirty="0"/>
          </a:p>
          <a:p>
            <a:r>
              <a:rPr lang="en-US" sz="1400" dirty="0"/>
              <a:t> </a:t>
            </a:r>
            <a:endParaRPr lang="ru-RU" sz="1400" dirty="0"/>
          </a:p>
          <a:p>
            <a:r>
              <a:rPr lang="en-US" sz="1400" dirty="0"/>
              <a:t>                                                                   </a:t>
            </a:r>
            <a:r>
              <a:rPr lang="en-US" sz="1400" dirty="0" err="1"/>
              <a:t>Literaturverzeichnis</a:t>
            </a:r>
            <a:endParaRPr lang="ru-RU" sz="1400" dirty="0"/>
          </a:p>
          <a:p>
            <a:r>
              <a:rPr lang="en-US" sz="1400" dirty="0"/>
              <a:t> 1</a:t>
            </a:r>
            <a:r>
              <a:rPr lang="de-DE" sz="1400" dirty="0"/>
              <a:t>. </a:t>
            </a:r>
            <a:r>
              <a:rPr lang="de-DE" sz="1400" dirty="0" err="1"/>
              <a:t>W.Gorodkow</a:t>
            </a:r>
            <a:r>
              <a:rPr lang="de-DE" sz="1400" dirty="0"/>
              <a:t> . Sehenswürdigkeiten von Brjansk // Denkmäler des Vaterlandes: Jahresbuch der Gesellschaft für Schutz der historischen und kulturellen Denkmäler. M, 1985 №2. </a:t>
            </a:r>
            <a:r>
              <a:rPr lang="ru-RU" sz="1400" dirty="0"/>
              <a:t>С</a:t>
            </a:r>
            <a:r>
              <a:rPr lang="de-DE" sz="1400" dirty="0"/>
              <a:t>. 69-77.</a:t>
            </a:r>
            <a:endParaRPr lang="ru-RU" sz="1400" dirty="0"/>
          </a:p>
          <a:p>
            <a:r>
              <a:rPr lang="en-US" sz="1400" dirty="0"/>
              <a:t>2</a:t>
            </a:r>
            <a:r>
              <a:rPr lang="de-DE" sz="1400" dirty="0"/>
              <a:t>. </a:t>
            </a:r>
            <a:r>
              <a:rPr lang="de-DE" sz="1400" dirty="0" err="1"/>
              <a:t>W.Gorodkow</a:t>
            </a:r>
            <a:r>
              <a:rPr lang="en-US" sz="1400" dirty="0"/>
              <a:t>.</a:t>
            </a:r>
            <a:r>
              <a:rPr lang="de-DE" sz="1400" dirty="0"/>
              <a:t>  Abrisse der Baukunst in der Region Brjansk: GAG „</a:t>
            </a:r>
            <a:r>
              <a:rPr lang="de-DE" sz="1400" dirty="0" err="1"/>
              <a:t>Tschitai</a:t>
            </a:r>
            <a:r>
              <a:rPr lang="de-DE" sz="1400" dirty="0"/>
              <a:t>-</a:t>
            </a:r>
            <a:r>
              <a:rPr lang="de-DE" sz="1400" dirty="0" err="1"/>
              <a:t>gorod</a:t>
            </a:r>
            <a:r>
              <a:rPr lang="de-DE" sz="1400" dirty="0"/>
              <a:t>-Verlag“</a:t>
            </a:r>
            <a:r>
              <a:rPr lang="en-US" sz="1400" dirty="0"/>
              <a:t>,</a:t>
            </a:r>
            <a:r>
              <a:rPr lang="de-DE" sz="1400" dirty="0"/>
              <a:t> 2006</a:t>
            </a:r>
            <a:r>
              <a:rPr lang="en-US" sz="1400" dirty="0"/>
              <a:t>.</a:t>
            </a:r>
            <a:endParaRPr lang="ru-RU" sz="1400" dirty="0"/>
          </a:p>
          <a:p>
            <a:r>
              <a:rPr lang="en-US" sz="1400" dirty="0"/>
              <a:t>3</a:t>
            </a:r>
            <a:r>
              <a:rPr lang="de-DE" sz="1400" dirty="0"/>
              <a:t>. </a:t>
            </a:r>
            <a:r>
              <a:rPr lang="de-DE" sz="1400" dirty="0" err="1"/>
              <a:t>W.Gorodkow</a:t>
            </a:r>
            <a:r>
              <a:rPr lang="de-DE" sz="1400" dirty="0"/>
              <a:t>, </a:t>
            </a:r>
            <a:r>
              <a:rPr lang="de-DE" sz="1400" dirty="0" err="1"/>
              <a:t>A.Gorodkow</a:t>
            </a:r>
            <a:r>
              <a:rPr lang="en-US" sz="1400" dirty="0"/>
              <a:t>.</a:t>
            </a:r>
            <a:r>
              <a:rPr lang="de-DE" sz="1400" dirty="0"/>
              <a:t> Zur Frage der Sanierung der historischen Innenstadt in Brjansk (am Beispiel des Wiederaufbaus vom Stadtviertel „Fleischreihen“) // Umwelt. Bauwesen. Konzipierung. Sammelwerk von wissenschaftlichen Arbeiten. Brjansk, 1995. </a:t>
            </a:r>
            <a:r>
              <a:rPr lang="ru-RU" sz="1400" dirty="0"/>
              <a:t>С</a:t>
            </a:r>
            <a:r>
              <a:rPr lang="de-DE" sz="1400" dirty="0"/>
              <a:t>. 93-99.</a:t>
            </a:r>
            <a:endParaRPr lang="ru-RU" sz="1400" dirty="0"/>
          </a:p>
          <a:p>
            <a:r>
              <a:rPr lang="de-DE" sz="1400" dirty="0"/>
              <a:t>5. </a:t>
            </a:r>
            <a:r>
              <a:rPr lang="de-DE" sz="1400" dirty="0" err="1"/>
              <a:t>F.Isajtschikow</a:t>
            </a:r>
            <a:r>
              <a:rPr lang="de-DE" sz="1400" dirty="0"/>
              <a:t>. Mit einer Postkarte durch das alte Brjansk: GmbH „</a:t>
            </a:r>
            <a:r>
              <a:rPr lang="de-DE" sz="1400" dirty="0" err="1"/>
              <a:t>Slata</a:t>
            </a:r>
            <a:r>
              <a:rPr lang="de-DE" sz="1400" dirty="0"/>
              <a:t>-Verlag“, 1996.</a:t>
            </a:r>
            <a:endParaRPr lang="ru-RU" sz="1400" dirty="0"/>
          </a:p>
          <a:p>
            <a:r>
              <a:rPr lang="de-DE" sz="1400" dirty="0"/>
              <a:t>6. Eine Reise in die tiefe Vergangenheit. Reiseführeralbum. Verfasser </a:t>
            </a:r>
            <a:r>
              <a:rPr lang="de-DE" sz="1400" dirty="0" err="1"/>
              <a:t>O.Ewsuk</a:t>
            </a:r>
            <a:r>
              <a:rPr lang="de-DE" sz="1400" dirty="0"/>
              <a:t>. Brjansk: Weiterbildungsinstitut für Mitarbeiter im Bildungsbereich, 2013.</a:t>
            </a:r>
            <a:endParaRPr lang="ru-RU" sz="1400" dirty="0"/>
          </a:p>
          <a:p>
            <a:r>
              <a:rPr lang="de-DE" sz="1400" dirty="0"/>
              <a:t>7. Verzeichnis der Denkmäler der Baukunst und der monumentalen Kunst in Russland: Region Brjansk. M.: Wissenschaft, 1996.</a:t>
            </a:r>
            <a:endParaRPr lang="ru-RU" sz="1400" dirty="0"/>
          </a:p>
          <a:p>
            <a:r>
              <a:rPr lang="de-DE" sz="1400" dirty="0"/>
              <a:t>8. </a:t>
            </a:r>
            <a:r>
              <a:rPr lang="de-DE" sz="1400" dirty="0" err="1"/>
              <a:t>J.Sokolow</a:t>
            </a:r>
            <a:r>
              <a:rPr lang="en-US" sz="1400" dirty="0"/>
              <a:t>.</a:t>
            </a:r>
            <a:r>
              <a:rPr lang="de-DE" sz="1400" dirty="0"/>
              <a:t> Brjansk ist eine alte Stadt: Historisch-heimatkundliche Abrisse. Brjansk GAG „</a:t>
            </a:r>
            <a:r>
              <a:rPr lang="de-DE" sz="1400" dirty="0" err="1"/>
              <a:t>Tschitai</a:t>
            </a:r>
            <a:r>
              <a:rPr lang="de-DE" sz="1400" dirty="0"/>
              <a:t>-</a:t>
            </a:r>
            <a:r>
              <a:rPr lang="de-DE" sz="1400" dirty="0" err="1"/>
              <a:t>gorod</a:t>
            </a:r>
            <a:r>
              <a:rPr lang="de-DE" sz="1400" dirty="0"/>
              <a:t>-Verlag“, 2006.</a:t>
            </a:r>
            <a:endParaRPr lang="ru-RU" sz="1400" dirty="0"/>
          </a:p>
          <a:p>
            <a:r>
              <a:rPr lang="de-DE" sz="1400" dirty="0"/>
              <a:t>9.  </a:t>
            </a:r>
            <a:r>
              <a:rPr lang="de-DE" sz="1400" dirty="0" err="1"/>
              <a:t>J.Sokolow</a:t>
            </a:r>
            <a:r>
              <a:rPr lang="en-US" sz="1400" dirty="0"/>
              <a:t>.</a:t>
            </a:r>
            <a:r>
              <a:rPr lang="de-DE" sz="1400" dirty="0"/>
              <a:t> Hier sind die Wurzeln und der Ursprung von Brjansk. Brjansk: </a:t>
            </a:r>
            <a:r>
              <a:rPr lang="de-DE" sz="1400" dirty="0" err="1"/>
              <a:t>Pereswet</a:t>
            </a:r>
            <a:r>
              <a:rPr lang="de-DE" sz="1400" dirty="0"/>
              <a:t>-Verlag, 2001</a:t>
            </a:r>
            <a:endParaRPr lang="ru-RU" sz="1400" dirty="0"/>
          </a:p>
          <a:p>
            <a:r>
              <a:rPr lang="de-DE" sz="1400" dirty="0"/>
              <a:t> </a:t>
            </a:r>
            <a:endParaRPr lang="ru-RU" sz="1400" dirty="0"/>
          </a:p>
          <a:p>
            <a:r>
              <a:rPr lang="de-DE" sz="1400" dirty="0"/>
              <a:t>Internetlink</a:t>
            </a:r>
            <a:endParaRPr lang="ru-RU" sz="1400" dirty="0"/>
          </a:p>
          <a:p>
            <a:r>
              <a:rPr lang="de-DE" sz="1400" u="sng" dirty="0">
                <a:hlinkClick r:id="rId2"/>
              </a:rPr>
              <a:t>www.scilib.debryansk.ru</a:t>
            </a:r>
            <a:r>
              <a:rPr lang="de-DE" sz="1400" dirty="0"/>
              <a:t> – Regionale wissenschaftliche universale </a:t>
            </a:r>
            <a:r>
              <a:rPr lang="de-DE" sz="1400" dirty="0" err="1"/>
              <a:t>Tjutschew</a:t>
            </a:r>
            <a:r>
              <a:rPr lang="de-DE" sz="1400" dirty="0"/>
              <a:t>-Bibliothek </a:t>
            </a:r>
            <a:r>
              <a:rPr lang="de-DE" sz="1400" dirty="0" smtClean="0"/>
              <a:t>Brjansk</a:t>
            </a:r>
            <a:endParaRPr lang="ru-RU" sz="1400" dirty="0" smtClean="0"/>
          </a:p>
          <a:p>
            <a:r>
              <a:rPr lang="ru-RU" sz="1400" dirty="0" smtClean="0">
                <a:hlinkClick r:id="rId3"/>
              </a:rPr>
              <a:t>http://www.puteshestvie32.ru/content/vinnyy-zamok</a:t>
            </a:r>
            <a:endParaRPr lang="ru-RU" sz="1400" dirty="0" smtClean="0"/>
          </a:p>
          <a:p>
            <a:r>
              <a:rPr lang="ru-RU" sz="1400" dirty="0" smtClean="0"/>
              <a:t>http://tochek.net/lofiversion/index.php/t18862.html</a:t>
            </a:r>
          </a:p>
          <a:p>
            <a:r>
              <a:rPr lang="ru-RU" sz="1400" dirty="0" smtClean="0"/>
              <a:t>http://bbsp.ru/forum/index</a:t>
            </a:r>
          </a:p>
          <a:p>
            <a:endParaRPr lang="ru-RU" sz="1400" dirty="0"/>
          </a:p>
        </p:txBody>
      </p:sp>
    </p:spTree>
    <p:extLst>
      <p:ext uri="{BB962C8B-B14F-4D97-AF65-F5344CB8AC3E}">
        <p14:creationId xmlns:p14="http://schemas.microsoft.com/office/powerpoint/2010/main" xmlns="" val="9141940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92696"/>
            <a:ext cx="7128792" cy="2308324"/>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Покровская гора</a:t>
            </a:r>
          </a:p>
          <a:p>
            <a:r>
              <a:rPr lang="ru-RU" sz="2000" dirty="0" smtClean="0"/>
              <a:t>   Открытый </a:t>
            </a:r>
            <a:r>
              <a:rPr lang="ru-RU" sz="2000" dirty="0"/>
              <a:t>здесь в 1985 году памятник символизирует революционную, боевую и трудовую славу города над Десной. Композицию венчает величественная фигура Родины-матери. А у склона     горы – на боевом коне уроженец </a:t>
            </a:r>
            <a:r>
              <a:rPr lang="ru-RU" sz="2000" dirty="0" smtClean="0"/>
              <a:t> </a:t>
            </a:r>
            <a:r>
              <a:rPr lang="ru-RU" sz="2000" dirty="0" err="1" smtClean="0"/>
              <a:t>Брянщины</a:t>
            </a:r>
            <a:r>
              <a:rPr lang="ru-RU" sz="2000" dirty="0"/>
              <a:t>, герой Куликовской битвы богатырь Александр </a:t>
            </a:r>
            <a:r>
              <a:rPr lang="ru-RU" sz="2000" dirty="0" err="1"/>
              <a:t>Пересвет</a:t>
            </a:r>
            <a:r>
              <a:rPr lang="ru-RU" sz="2000" dirty="0"/>
              <a:t> и легендарный певец </a:t>
            </a:r>
            <a:r>
              <a:rPr lang="ru-RU" sz="2000" dirty="0" err="1"/>
              <a:t>Боян</a:t>
            </a:r>
            <a:r>
              <a:rPr lang="ru-RU" sz="2000" dirty="0"/>
              <a:t> с гуслями.</a:t>
            </a:r>
          </a:p>
        </p:txBody>
      </p:sp>
      <p:sp>
        <p:nvSpPr>
          <p:cNvPr id="3" name="TextBox 2"/>
          <p:cNvSpPr txBox="1"/>
          <p:nvPr/>
        </p:nvSpPr>
        <p:spPr>
          <a:xfrm>
            <a:off x="1115616" y="3356992"/>
            <a:ext cx="7128792" cy="2308324"/>
          </a:xfrm>
          <a:prstGeom prst="rect">
            <a:avLst/>
          </a:prstGeom>
          <a:noFill/>
        </p:spPr>
        <p:txBody>
          <a:bodyPr wrap="square" rtlCol="0">
            <a:spAutoFit/>
          </a:bodyPr>
          <a:lstStyle/>
          <a:p>
            <a:r>
              <a:rPr lang="de-DE" sz="2400" b="1" i="1" dirty="0">
                <a:solidFill>
                  <a:srgbClr val="0000FF"/>
                </a:solidFill>
                <a:effectLst>
                  <a:outerShdw blurRad="38100" dist="38100" dir="2700000" algn="tl">
                    <a:srgbClr val="000000">
                      <a:alpha val="43137"/>
                    </a:srgbClr>
                  </a:outerShdw>
                </a:effectLst>
              </a:rPr>
              <a:t>Maria-Schutz-und-Fürbitte-Berg</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Das hier 1985 eröffnete Denkmal symbolisiert den Revolutions-, Kampf- und Arbeitsruf der Stadt an der </a:t>
            </a:r>
            <a:r>
              <a:rPr lang="de-DE" sz="2000" dirty="0" err="1"/>
              <a:t>Desna</a:t>
            </a:r>
            <a:r>
              <a:rPr lang="de-DE" sz="2000" dirty="0"/>
              <a:t>. Die Komposition krönt die majestätische Figur der Mutter-Heimat. Am Bergabhang sind unser Landsmann  Alexander </a:t>
            </a:r>
            <a:r>
              <a:rPr lang="de-DE" sz="2000" dirty="0" err="1"/>
              <a:t>Pereswet</a:t>
            </a:r>
            <a:r>
              <a:rPr lang="de-DE" sz="2000" dirty="0"/>
              <a:t> auf einem Ross - ein Held der Schlacht auf dem </a:t>
            </a:r>
            <a:r>
              <a:rPr lang="de-DE" sz="2000" dirty="0" smtClean="0"/>
              <a:t>Schnepfenfeld -  </a:t>
            </a:r>
            <a:r>
              <a:rPr lang="de-DE" sz="2000" dirty="0"/>
              <a:t>und der legendäre Sänger Bojan mit Gusli dargestellt.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2284"/>
            <a:ext cx="4248472" cy="1077218"/>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Дом купца </a:t>
            </a:r>
            <a:r>
              <a:rPr lang="ru-RU" sz="3200" b="1" dirty="0" err="1" smtClean="0">
                <a:solidFill>
                  <a:srgbClr val="7030A0"/>
                </a:solidFill>
                <a:effectLst>
                  <a:outerShdw blurRad="38100" dist="38100" dir="2700000" algn="tl">
                    <a:srgbClr val="000000">
                      <a:alpha val="43137"/>
                    </a:srgbClr>
                  </a:outerShdw>
                </a:effectLst>
              </a:rPr>
              <a:t>Авраамова</a:t>
            </a:r>
            <a:endParaRPr lang="ru-RU" sz="3200" b="1" dirty="0" smtClean="0">
              <a:solidFill>
                <a:srgbClr val="7030A0"/>
              </a:solidFill>
              <a:effectLst>
                <a:outerShdw blurRad="38100" dist="38100" dir="2700000" algn="tl">
                  <a:srgbClr val="000000">
                    <a:alpha val="43137"/>
                  </a:srgbClr>
                </a:outerShdw>
              </a:effectLst>
            </a:endParaRPr>
          </a:p>
          <a:p>
            <a:pPr algn="ctr"/>
            <a:r>
              <a:rPr lang="de-DE" sz="3200" b="1" i="1" dirty="0" err="1" smtClean="0">
                <a:solidFill>
                  <a:srgbClr val="C00000"/>
                </a:solidFill>
                <a:effectLst>
                  <a:outerShdw blurRad="38100" dist="38100" dir="2700000" algn="tl">
                    <a:srgbClr val="000000">
                      <a:alpha val="43137"/>
                    </a:srgbClr>
                  </a:outerShdw>
                </a:effectLst>
              </a:rPr>
              <a:t>Awraamowhaus</a:t>
            </a:r>
            <a:endParaRPr lang="ru-RU" sz="3200" b="1" i="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1367644" y="1412776"/>
            <a:ext cx="6768752" cy="4536504"/>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835696" y="6115935"/>
            <a:ext cx="5832648" cy="369332"/>
          </a:xfrm>
          <a:prstGeom prst="rect">
            <a:avLst/>
          </a:prstGeom>
          <a:noFill/>
        </p:spPr>
        <p:txBody>
          <a:bodyPr wrap="square" rtlCol="0">
            <a:spAutoFit/>
          </a:bodyPr>
          <a:lstStyle/>
          <a:p>
            <a:r>
              <a:rPr lang="ru-RU" b="1" dirty="0" smtClean="0">
                <a:solidFill>
                  <a:srgbClr val="002060"/>
                </a:solidFill>
              </a:rPr>
              <a:t>Исторический вид особняка </a:t>
            </a:r>
            <a:r>
              <a:rPr lang="ru-RU" b="1" dirty="0" err="1" smtClean="0">
                <a:solidFill>
                  <a:srgbClr val="002060"/>
                </a:solidFill>
              </a:rPr>
              <a:t>Авраамова</a:t>
            </a:r>
            <a:r>
              <a:rPr lang="ru-RU" b="1" dirty="0" smtClean="0">
                <a:solidFill>
                  <a:srgbClr val="002060"/>
                </a:solidFill>
              </a:rPr>
              <a:t> 60-е годы </a:t>
            </a:r>
            <a:r>
              <a:rPr lang="en-US" b="1" dirty="0" smtClean="0">
                <a:solidFill>
                  <a:srgbClr val="002060"/>
                </a:solidFill>
              </a:rPr>
              <a:t>XX</a:t>
            </a:r>
            <a:r>
              <a:rPr lang="ru-RU" b="1" dirty="0" smtClean="0">
                <a:solidFill>
                  <a:srgbClr val="002060"/>
                </a:solidFill>
              </a:rPr>
              <a:t>в.</a:t>
            </a:r>
            <a:endParaRPr lang="ru-RU" b="1" dirty="0">
              <a:solidFill>
                <a:srgbClr val="002060"/>
              </a:solidFill>
            </a:endParaRPr>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704856" cy="2923877"/>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rPr>
              <a:t>Дом купца </a:t>
            </a:r>
            <a:r>
              <a:rPr lang="ru-RU" sz="2400" b="1" dirty="0" err="1">
                <a:solidFill>
                  <a:srgbClr val="FF0000"/>
                </a:solidFill>
                <a:effectLst>
                  <a:outerShdw blurRad="38100" dist="38100" dir="2700000" algn="tl">
                    <a:srgbClr val="000000">
                      <a:alpha val="43137"/>
                    </a:srgbClr>
                  </a:outerShdw>
                </a:effectLst>
              </a:rPr>
              <a:t>Авраамова</a:t>
            </a:r>
            <a:endParaRPr lang="ru-RU" sz="2400" b="1" dirty="0">
              <a:solidFill>
                <a:srgbClr val="FF0000"/>
              </a:solidFill>
              <a:effectLst>
                <a:outerShdw blurRad="38100" dist="38100" dir="2700000" algn="tl">
                  <a:srgbClr val="000000">
                    <a:alpha val="43137"/>
                  </a:srgbClr>
                </a:outerShdw>
              </a:effectLst>
            </a:endParaRPr>
          </a:p>
          <a:p>
            <a:r>
              <a:rPr lang="ru-RU" sz="2000" dirty="0" smtClean="0"/>
              <a:t>   На </a:t>
            </a:r>
            <a:r>
              <a:rPr lang="ru-RU" sz="2000" dirty="0"/>
              <a:t>склоне Петровской горы стоит особняк лесопромышленника Михаила </a:t>
            </a:r>
            <a:r>
              <a:rPr lang="ru-RU" sz="2000" dirty="0" err="1"/>
              <a:t>Авраамова</a:t>
            </a:r>
            <a:r>
              <a:rPr lang="ru-RU" sz="2000" dirty="0"/>
              <a:t>, построенный в 1870 году. Это редкое для брянской архитектуры здание, выполненное в духе подражания готическому зодчеству. Планировка первого этажа была типична для купеческих домов 2</a:t>
            </a:r>
            <a:r>
              <a:rPr lang="ru-RU" sz="2000" baseline="30000" dirty="0"/>
              <a:t>ой</a:t>
            </a:r>
            <a:r>
              <a:rPr lang="ru-RU" sz="2000" dirty="0"/>
              <a:t> половины </a:t>
            </a:r>
            <a:r>
              <a:rPr lang="en-US" sz="2000" dirty="0"/>
              <a:t>XIX</a:t>
            </a:r>
            <a:r>
              <a:rPr lang="ru-RU" sz="2000" dirty="0"/>
              <a:t> века. В годы Великой Отечественной войны оно было частично разрушено и восстановлено в 1948 году. Ныне дом </a:t>
            </a:r>
            <a:r>
              <a:rPr lang="ru-RU" sz="2000" dirty="0" err="1"/>
              <a:t>Авраамова</a:t>
            </a:r>
            <a:r>
              <a:rPr lang="ru-RU" sz="2000" dirty="0"/>
              <a:t> – резиденция митрополита Брянского и </a:t>
            </a:r>
            <a:r>
              <a:rPr lang="ru-RU" sz="2000" dirty="0" err="1"/>
              <a:t>Севского</a:t>
            </a:r>
            <a:r>
              <a:rPr lang="ru-RU" sz="2000" dirty="0"/>
              <a:t>.</a:t>
            </a:r>
          </a:p>
        </p:txBody>
      </p:sp>
      <p:sp>
        <p:nvSpPr>
          <p:cNvPr id="3" name="TextBox 2"/>
          <p:cNvSpPr txBox="1"/>
          <p:nvPr/>
        </p:nvSpPr>
        <p:spPr>
          <a:xfrm>
            <a:off x="683568" y="3452957"/>
            <a:ext cx="7704856" cy="2923877"/>
          </a:xfrm>
          <a:prstGeom prst="rect">
            <a:avLst/>
          </a:prstGeom>
          <a:noFill/>
        </p:spPr>
        <p:txBody>
          <a:bodyPr wrap="square" rtlCol="0">
            <a:spAutoFit/>
          </a:bodyPr>
          <a:lstStyle/>
          <a:p>
            <a:r>
              <a:rPr lang="de-DE" sz="2400" b="1" i="1" dirty="0" err="1">
                <a:solidFill>
                  <a:srgbClr val="0000FF"/>
                </a:solidFill>
                <a:effectLst>
                  <a:outerShdw blurRad="38100" dist="38100" dir="2700000" algn="tl">
                    <a:srgbClr val="000000">
                      <a:alpha val="43137"/>
                    </a:srgbClr>
                  </a:outerShdw>
                </a:effectLst>
              </a:rPr>
              <a:t>Awraamowhaus</a:t>
            </a:r>
            <a:endParaRPr lang="ru-RU" sz="2400" b="1" i="1" dirty="0">
              <a:solidFill>
                <a:srgbClr val="0000FF"/>
              </a:solidFill>
              <a:effectLst>
                <a:outerShdw blurRad="38100" dist="38100" dir="2700000" algn="tl">
                  <a:srgbClr val="000000">
                    <a:alpha val="43137"/>
                  </a:srgbClr>
                </a:outerShdw>
              </a:effectLst>
            </a:endParaRPr>
          </a:p>
          <a:p>
            <a:r>
              <a:rPr lang="en-US" sz="2000" dirty="0"/>
              <a:t>     </a:t>
            </a:r>
            <a:r>
              <a:rPr lang="de-DE" sz="2000" dirty="0"/>
              <a:t>Auf einem Abhang des Maria-Schutz-und-Fürbitte-Berges steht die 1870 </a:t>
            </a:r>
            <a:r>
              <a:rPr lang="de-DE" sz="2000" dirty="0" smtClean="0"/>
              <a:t>erbaute </a:t>
            </a:r>
            <a:r>
              <a:rPr lang="de-DE" sz="2000" dirty="0"/>
              <a:t>Villa des Holzindustriellen Michail </a:t>
            </a:r>
            <a:r>
              <a:rPr lang="de-DE" sz="2000" dirty="0" err="1"/>
              <a:t>Awraamow</a:t>
            </a:r>
            <a:r>
              <a:rPr lang="de-DE" sz="2000" dirty="0"/>
              <a:t>. Das ist ein </a:t>
            </a:r>
            <a:r>
              <a:rPr lang="de-DE" sz="2000" dirty="0" smtClean="0"/>
              <a:t>für Brjansk seltenes Gebäude, denn es </a:t>
            </a:r>
            <a:r>
              <a:rPr lang="de-DE" sz="2000" dirty="0"/>
              <a:t>imitiert die gotische Baukunst. Der Plan des Erdgeschosses war typisch für die Wohnhäuser der Kaufleute in der 2</a:t>
            </a:r>
            <a:r>
              <a:rPr lang="de-DE" sz="2000" dirty="0" smtClean="0"/>
              <a:t>. Hälfte </a:t>
            </a:r>
            <a:r>
              <a:rPr lang="de-DE" sz="2000" dirty="0"/>
              <a:t>des </a:t>
            </a:r>
            <a:r>
              <a:rPr lang="de-DE" sz="2000" dirty="0" smtClean="0"/>
              <a:t>XIX. </a:t>
            </a:r>
            <a:r>
              <a:rPr lang="de-DE" sz="2000" dirty="0"/>
              <a:t>Jahrhunderts. Im Großen Vaterländischen Krieg wurde die Villa teilweise zerstört und 1948 wiederaufgebaut. Das </a:t>
            </a:r>
            <a:r>
              <a:rPr lang="de-DE" sz="2000" dirty="0" smtClean="0"/>
              <a:t> </a:t>
            </a:r>
            <a:r>
              <a:rPr lang="de-DE" sz="2000" dirty="0" err="1" smtClean="0"/>
              <a:t>Awraamowhaus</a:t>
            </a:r>
            <a:r>
              <a:rPr lang="de-DE" sz="2000" dirty="0" smtClean="0"/>
              <a:t> </a:t>
            </a:r>
            <a:r>
              <a:rPr lang="de-DE" sz="2000" dirty="0"/>
              <a:t>ist heute Sitz des </a:t>
            </a:r>
            <a:r>
              <a:rPr lang="de-DE" sz="2000" dirty="0" err="1"/>
              <a:t>Mitropoliten</a:t>
            </a:r>
            <a:r>
              <a:rPr lang="de-DE" sz="2000" dirty="0"/>
              <a:t> </a:t>
            </a:r>
            <a:r>
              <a:rPr lang="de-DE" sz="2000" dirty="0" smtClean="0"/>
              <a:t>von </a:t>
            </a:r>
            <a:r>
              <a:rPr lang="de-DE" sz="2000" dirty="0"/>
              <a:t>Brjansk und </a:t>
            </a:r>
            <a:r>
              <a:rPr lang="de-DE" sz="2000" dirty="0" err="1"/>
              <a:t>Sewsk</a:t>
            </a:r>
            <a:r>
              <a:rPr lang="de-DE" sz="2000" dirty="0"/>
              <a:t>.</a:t>
            </a:r>
            <a:endParaRPr lang="ru-RU" sz="2000" dirty="0"/>
          </a:p>
        </p:txBody>
      </p:sp>
      <p:sp>
        <p:nvSpPr>
          <p:cNvPr id="5" name="Скругленный прямоугольник 4">
            <a:hlinkClick r:id="rId2" action="ppaction://hlinksldjump" tooltip="Маршрут пешеходной экскурсии &quot;Брянск торговый&quot;"/>
          </p:cNvPr>
          <p:cNvSpPr/>
          <p:nvPr/>
        </p:nvSpPr>
        <p:spPr>
          <a:xfrm>
            <a:off x="8373347" y="6309320"/>
            <a:ext cx="720080" cy="432048"/>
          </a:xfrm>
          <a:prstGeom prst="round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16632"/>
            <a:ext cx="4392487" cy="1569660"/>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rPr>
              <a:t>Торговая школа</a:t>
            </a:r>
          </a:p>
          <a:p>
            <a:pPr algn="ctr"/>
            <a:r>
              <a:rPr lang="de-DE" sz="3200" b="1" i="1" dirty="0">
                <a:solidFill>
                  <a:srgbClr val="C00000"/>
                </a:solidFill>
                <a:effectLst>
                  <a:outerShdw blurRad="38100" dist="38100" dir="2700000" algn="tl">
                    <a:srgbClr val="000000">
                      <a:alpha val="43137"/>
                    </a:srgbClr>
                  </a:outerShdw>
                </a:effectLst>
              </a:rPr>
              <a:t>Fachschule für Handel</a:t>
            </a:r>
            <a:endParaRPr lang="ru-RU" sz="3200" b="1" i="1" dirty="0">
              <a:solidFill>
                <a:srgbClr val="C00000"/>
              </a:solidFill>
              <a:effectLst>
                <a:outerShdw blurRad="38100" dist="38100" dir="2700000" algn="tl">
                  <a:srgbClr val="000000">
                    <a:alpha val="43137"/>
                  </a:srgbClr>
                </a:outerShdw>
              </a:effectLst>
            </a:endParaRPr>
          </a:p>
          <a:p>
            <a:endParaRPr lang="ru-RU" sz="3200" dirty="0"/>
          </a:p>
        </p:txBody>
      </p:sp>
      <p:sp>
        <p:nvSpPr>
          <p:cNvPr id="4" name="Прямоугольник 3"/>
          <p:cNvSpPr/>
          <p:nvPr/>
        </p:nvSpPr>
        <p:spPr>
          <a:xfrm>
            <a:off x="1043608" y="1484784"/>
            <a:ext cx="7272808" cy="4599668"/>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779912" y="6165752"/>
            <a:ext cx="2160240" cy="369332"/>
          </a:xfrm>
          <a:prstGeom prst="rect">
            <a:avLst/>
          </a:prstGeom>
          <a:noFill/>
        </p:spPr>
        <p:txBody>
          <a:bodyPr wrap="square" rtlCol="0">
            <a:spAutoFit/>
          </a:bodyPr>
          <a:lstStyle/>
          <a:p>
            <a:pPr algn="ctr"/>
            <a:r>
              <a:rPr lang="ru-RU" b="1" dirty="0" smtClean="0">
                <a:solidFill>
                  <a:srgbClr val="002060"/>
                </a:solidFill>
              </a:rPr>
              <a:t>Фото 2000-х годов</a:t>
            </a:r>
            <a:endParaRPr lang="ru-RU" b="1" dirty="0">
              <a:solidFill>
                <a:srgbClr val="002060"/>
              </a:solidFill>
            </a:endParaRPr>
          </a:p>
        </p:txBody>
      </p:sp>
    </p:spTree>
    <p:extLst>
      <p:ext uri="{BB962C8B-B14F-4D97-AF65-F5344CB8AC3E}">
        <p14:creationId xmlns:p14="http://schemas.microsoft.com/office/powerpoint/2010/main" xmlns="" val="620924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TotalTime>
  <Words>3795</Words>
  <Application>Microsoft Office PowerPoint</Application>
  <PresentationFormat>Экран (4:3)</PresentationFormat>
  <Paragraphs>231</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Ksenia</dc:creator>
  <cp:lastModifiedBy>Владимир</cp:lastModifiedBy>
  <cp:revision>129</cp:revision>
  <dcterms:created xsi:type="dcterms:W3CDTF">2014-08-18T09:13:03Z</dcterms:created>
  <dcterms:modified xsi:type="dcterms:W3CDTF">2014-10-14T07:45:12Z</dcterms:modified>
</cp:coreProperties>
</file>